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501" r:id="rId2"/>
    <p:sldId id="735" r:id="rId3"/>
    <p:sldId id="826" r:id="rId4"/>
    <p:sldId id="852" r:id="rId5"/>
    <p:sldId id="851" r:id="rId6"/>
    <p:sldId id="828" r:id="rId7"/>
    <p:sldId id="82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3F1643-E98D-EB44-AFE2-91A3F31F9ECD}">
          <p14:sldIdLst>
            <p14:sldId id="501"/>
            <p14:sldId id="735"/>
            <p14:sldId id="826"/>
            <p14:sldId id="852"/>
            <p14:sldId id="851"/>
            <p14:sldId id="828"/>
            <p14:sldId id="8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iti Ponkshe" initials="SP" lastIdx="9" clrIdx="0">
    <p:extLst>
      <p:ext uri="{19B8F6BF-5375-455C-9EA6-DF929625EA0E}">
        <p15:presenceInfo xmlns:p15="http://schemas.microsoft.com/office/powerpoint/2012/main" userId="3a140858a7bc06a2" providerId="Windows Live"/>
      </p:ext>
    </p:extLst>
  </p:cmAuthor>
  <p:cmAuthor id="2" name="Presentation-Win7" initials="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8CBF"/>
    <a:srgbClr val="5ABD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34"/>
    <p:restoredTop sz="96208"/>
  </p:normalViewPr>
  <p:slideViewPr>
    <p:cSldViewPr snapToGrid="0" snapToObjects="1">
      <p:cViewPr varScale="1">
        <p:scale>
          <a:sx n="120" d="100"/>
          <a:sy n="120" d="100"/>
        </p:scale>
        <p:origin x="18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6778D3-8CB8-2F43-82DC-741A942334B1}" type="doc">
      <dgm:prSet loTypeId="urn:microsoft.com/office/officeart/2005/8/layout/equation1" loCatId="" qsTypeId="urn:microsoft.com/office/officeart/2005/8/quickstyle/simple1" qsCatId="simple" csTypeId="urn:microsoft.com/office/officeart/2005/8/colors/accent6_1" csCatId="accent6" phldr="1"/>
      <dgm:spPr/>
    </dgm:pt>
    <dgm:pt modelId="{BD8EA242-490B-AE4C-BF5C-4BF1FD7DB7FD}">
      <dgm:prSet phldrT="[Text]"/>
      <dgm:spPr/>
      <dgm:t>
        <a:bodyPr/>
        <a:lstStyle/>
        <a:p>
          <a:r>
            <a:rPr lang="en-US" dirty="0"/>
            <a:t>Revenue</a:t>
          </a:r>
        </a:p>
      </dgm:t>
    </dgm:pt>
    <dgm:pt modelId="{939BECC6-A446-D545-BC38-B67565A8D198}" type="parTrans" cxnId="{3AF337F2-B49D-C248-A8C9-83146B2E5E55}">
      <dgm:prSet/>
      <dgm:spPr/>
      <dgm:t>
        <a:bodyPr/>
        <a:lstStyle/>
        <a:p>
          <a:endParaRPr lang="en-US"/>
        </a:p>
      </dgm:t>
    </dgm:pt>
    <dgm:pt modelId="{E80D1C50-3B54-FF4B-9C14-540743E313DA}" type="sibTrans" cxnId="{3AF337F2-B49D-C248-A8C9-83146B2E5E55}">
      <dgm:prSet/>
      <dgm:spPr/>
      <dgm:t>
        <a:bodyPr/>
        <a:lstStyle/>
        <a:p>
          <a:endParaRPr lang="en-US"/>
        </a:p>
      </dgm:t>
    </dgm:pt>
    <dgm:pt modelId="{6492CCEF-72BE-3A48-AD4B-E59075F2D504}">
      <dgm:prSet phldrT="[Text]"/>
      <dgm:spPr/>
      <dgm:t>
        <a:bodyPr/>
        <a:lstStyle/>
        <a:p>
          <a:r>
            <a:rPr lang="en-US" dirty="0"/>
            <a:t>Expenses</a:t>
          </a:r>
        </a:p>
      </dgm:t>
    </dgm:pt>
    <dgm:pt modelId="{66EE65F9-9DCC-2549-92B6-0747705D75C0}" type="parTrans" cxnId="{D186430E-3B3C-504D-9C92-CFD243B970BB}">
      <dgm:prSet/>
      <dgm:spPr/>
      <dgm:t>
        <a:bodyPr/>
        <a:lstStyle/>
        <a:p>
          <a:endParaRPr lang="en-US"/>
        </a:p>
      </dgm:t>
    </dgm:pt>
    <dgm:pt modelId="{3F38739B-18E3-4140-A33F-CA1E0B3E266F}" type="sibTrans" cxnId="{D186430E-3B3C-504D-9C92-CFD243B970BB}">
      <dgm:prSet/>
      <dgm:spPr/>
      <dgm:t>
        <a:bodyPr/>
        <a:lstStyle/>
        <a:p>
          <a:endParaRPr lang="en-US"/>
        </a:p>
      </dgm:t>
    </dgm:pt>
    <dgm:pt modelId="{725F569A-AF9C-7940-A1F5-F622E8AD08F5}">
      <dgm:prSet phldrT="[Text]"/>
      <dgm:spPr/>
      <dgm:t>
        <a:bodyPr/>
        <a:lstStyle/>
        <a:p>
          <a:r>
            <a:rPr lang="en-US" dirty="0"/>
            <a:t>Profit</a:t>
          </a:r>
        </a:p>
      </dgm:t>
    </dgm:pt>
    <dgm:pt modelId="{E088DE3A-B819-BE43-A30A-70E4A0F880C3}" type="parTrans" cxnId="{4F05DE48-E2EC-F04E-A568-DB03C9F47C77}">
      <dgm:prSet/>
      <dgm:spPr/>
      <dgm:t>
        <a:bodyPr/>
        <a:lstStyle/>
        <a:p>
          <a:endParaRPr lang="en-US"/>
        </a:p>
      </dgm:t>
    </dgm:pt>
    <dgm:pt modelId="{929B5859-C53C-0541-A7F0-D4B9C83AD82B}" type="sibTrans" cxnId="{4F05DE48-E2EC-F04E-A568-DB03C9F47C77}">
      <dgm:prSet/>
      <dgm:spPr/>
      <dgm:t>
        <a:bodyPr/>
        <a:lstStyle/>
        <a:p>
          <a:endParaRPr lang="en-US"/>
        </a:p>
      </dgm:t>
    </dgm:pt>
    <dgm:pt modelId="{B52BBAFD-DAD0-AA4E-9DDD-1FEBE366C06B}" type="pres">
      <dgm:prSet presAssocID="{EE6778D3-8CB8-2F43-82DC-741A942334B1}" presName="linearFlow" presStyleCnt="0">
        <dgm:presLayoutVars>
          <dgm:dir/>
          <dgm:resizeHandles val="exact"/>
        </dgm:presLayoutVars>
      </dgm:prSet>
      <dgm:spPr/>
    </dgm:pt>
    <dgm:pt modelId="{25A1726A-CC87-8940-BACD-CA2F0F456EE3}" type="pres">
      <dgm:prSet presAssocID="{BD8EA242-490B-AE4C-BF5C-4BF1FD7DB7FD}" presName="node" presStyleLbl="node1" presStyleIdx="0" presStyleCnt="3">
        <dgm:presLayoutVars>
          <dgm:bulletEnabled val="1"/>
        </dgm:presLayoutVars>
      </dgm:prSet>
      <dgm:spPr/>
    </dgm:pt>
    <dgm:pt modelId="{589C0C94-9B2F-A146-87C4-91462CC2808C}" type="pres">
      <dgm:prSet presAssocID="{E80D1C50-3B54-FF4B-9C14-540743E313DA}" presName="spacerL" presStyleCnt="0"/>
      <dgm:spPr/>
    </dgm:pt>
    <dgm:pt modelId="{5FA92EF8-304F-4C4F-8A4F-D86407B269F6}" type="pres">
      <dgm:prSet presAssocID="{E80D1C50-3B54-FF4B-9C14-540743E313DA}" presName="sibTrans" presStyleLbl="sibTrans2D1" presStyleIdx="0" presStyleCnt="2"/>
      <dgm:spPr>
        <a:prstGeom prst="mathMinus">
          <a:avLst/>
        </a:prstGeom>
      </dgm:spPr>
    </dgm:pt>
    <dgm:pt modelId="{6C62C047-683F-4043-B8B4-01C669E5E812}" type="pres">
      <dgm:prSet presAssocID="{E80D1C50-3B54-FF4B-9C14-540743E313DA}" presName="spacerR" presStyleCnt="0"/>
      <dgm:spPr/>
    </dgm:pt>
    <dgm:pt modelId="{D982370E-2E8B-D94A-8C30-6D362A0DD8A8}" type="pres">
      <dgm:prSet presAssocID="{6492CCEF-72BE-3A48-AD4B-E59075F2D504}" presName="node" presStyleLbl="node1" presStyleIdx="1" presStyleCnt="3">
        <dgm:presLayoutVars>
          <dgm:bulletEnabled val="1"/>
        </dgm:presLayoutVars>
      </dgm:prSet>
      <dgm:spPr/>
    </dgm:pt>
    <dgm:pt modelId="{355EBBA8-88CA-8848-A38F-599AB01F48C7}" type="pres">
      <dgm:prSet presAssocID="{3F38739B-18E3-4140-A33F-CA1E0B3E266F}" presName="spacerL" presStyleCnt="0"/>
      <dgm:spPr/>
    </dgm:pt>
    <dgm:pt modelId="{0F3F69D0-BE67-3A42-8457-47FBD4A5B751}" type="pres">
      <dgm:prSet presAssocID="{3F38739B-18E3-4140-A33F-CA1E0B3E266F}" presName="sibTrans" presStyleLbl="sibTrans2D1" presStyleIdx="1" presStyleCnt="2"/>
      <dgm:spPr/>
    </dgm:pt>
    <dgm:pt modelId="{EBDD9731-35A0-A249-9A8E-765A80FE2FAA}" type="pres">
      <dgm:prSet presAssocID="{3F38739B-18E3-4140-A33F-CA1E0B3E266F}" presName="spacerR" presStyleCnt="0"/>
      <dgm:spPr/>
    </dgm:pt>
    <dgm:pt modelId="{286A0C32-629A-2F49-8629-FBCFA9ADD59B}" type="pres">
      <dgm:prSet presAssocID="{725F569A-AF9C-7940-A1F5-F622E8AD08F5}" presName="node" presStyleLbl="node1" presStyleIdx="2" presStyleCnt="3">
        <dgm:presLayoutVars>
          <dgm:bulletEnabled val="1"/>
        </dgm:presLayoutVars>
      </dgm:prSet>
      <dgm:spPr/>
    </dgm:pt>
  </dgm:ptLst>
  <dgm:cxnLst>
    <dgm:cxn modelId="{5209CF00-9F80-F14D-ADE9-F08C4559AC07}" type="presOf" srcId="{725F569A-AF9C-7940-A1F5-F622E8AD08F5}" destId="{286A0C32-629A-2F49-8629-FBCFA9ADD59B}" srcOrd="0" destOrd="0" presId="urn:microsoft.com/office/officeart/2005/8/layout/equation1"/>
    <dgm:cxn modelId="{BAE82404-52E0-FF4C-9999-8A08F877F8AC}" type="presOf" srcId="{BD8EA242-490B-AE4C-BF5C-4BF1FD7DB7FD}" destId="{25A1726A-CC87-8940-BACD-CA2F0F456EE3}" srcOrd="0" destOrd="0" presId="urn:microsoft.com/office/officeart/2005/8/layout/equation1"/>
    <dgm:cxn modelId="{D186430E-3B3C-504D-9C92-CFD243B970BB}" srcId="{EE6778D3-8CB8-2F43-82DC-741A942334B1}" destId="{6492CCEF-72BE-3A48-AD4B-E59075F2D504}" srcOrd="1" destOrd="0" parTransId="{66EE65F9-9DCC-2549-92B6-0747705D75C0}" sibTransId="{3F38739B-18E3-4140-A33F-CA1E0B3E266F}"/>
    <dgm:cxn modelId="{BDAC2F15-88EA-0247-899F-594913CDE46C}" type="presOf" srcId="{E80D1C50-3B54-FF4B-9C14-540743E313DA}" destId="{5FA92EF8-304F-4C4F-8A4F-D86407B269F6}" srcOrd="0" destOrd="0" presId="urn:microsoft.com/office/officeart/2005/8/layout/equation1"/>
    <dgm:cxn modelId="{4F05DE48-E2EC-F04E-A568-DB03C9F47C77}" srcId="{EE6778D3-8CB8-2F43-82DC-741A942334B1}" destId="{725F569A-AF9C-7940-A1F5-F622E8AD08F5}" srcOrd="2" destOrd="0" parTransId="{E088DE3A-B819-BE43-A30A-70E4A0F880C3}" sibTransId="{929B5859-C53C-0541-A7F0-D4B9C83AD82B}"/>
    <dgm:cxn modelId="{FE31BC56-9CE7-2447-945D-0E5515E13277}" type="presOf" srcId="{3F38739B-18E3-4140-A33F-CA1E0B3E266F}" destId="{0F3F69D0-BE67-3A42-8457-47FBD4A5B751}" srcOrd="0" destOrd="0" presId="urn:microsoft.com/office/officeart/2005/8/layout/equation1"/>
    <dgm:cxn modelId="{6A860074-B5C7-274C-80BF-08AAAC71C8BB}" type="presOf" srcId="{6492CCEF-72BE-3A48-AD4B-E59075F2D504}" destId="{D982370E-2E8B-D94A-8C30-6D362A0DD8A8}" srcOrd="0" destOrd="0" presId="urn:microsoft.com/office/officeart/2005/8/layout/equation1"/>
    <dgm:cxn modelId="{90637BB3-3D1C-AA4F-B063-29E5DCE7EBB7}" type="presOf" srcId="{EE6778D3-8CB8-2F43-82DC-741A942334B1}" destId="{B52BBAFD-DAD0-AA4E-9DDD-1FEBE366C06B}" srcOrd="0" destOrd="0" presId="urn:microsoft.com/office/officeart/2005/8/layout/equation1"/>
    <dgm:cxn modelId="{3AF337F2-B49D-C248-A8C9-83146B2E5E55}" srcId="{EE6778D3-8CB8-2F43-82DC-741A942334B1}" destId="{BD8EA242-490B-AE4C-BF5C-4BF1FD7DB7FD}" srcOrd="0" destOrd="0" parTransId="{939BECC6-A446-D545-BC38-B67565A8D198}" sibTransId="{E80D1C50-3B54-FF4B-9C14-540743E313DA}"/>
    <dgm:cxn modelId="{4DBB1EF0-19CC-7245-839C-87187DD77CC5}" type="presParOf" srcId="{B52BBAFD-DAD0-AA4E-9DDD-1FEBE366C06B}" destId="{25A1726A-CC87-8940-BACD-CA2F0F456EE3}" srcOrd="0" destOrd="0" presId="urn:microsoft.com/office/officeart/2005/8/layout/equation1"/>
    <dgm:cxn modelId="{14EFF8D6-CA35-D848-9BF2-326B99297AD6}" type="presParOf" srcId="{B52BBAFD-DAD0-AA4E-9DDD-1FEBE366C06B}" destId="{589C0C94-9B2F-A146-87C4-91462CC2808C}" srcOrd="1" destOrd="0" presId="urn:microsoft.com/office/officeart/2005/8/layout/equation1"/>
    <dgm:cxn modelId="{0ED62B06-7F69-674C-A9DE-873384E4FC5B}" type="presParOf" srcId="{B52BBAFD-DAD0-AA4E-9DDD-1FEBE366C06B}" destId="{5FA92EF8-304F-4C4F-8A4F-D86407B269F6}" srcOrd="2" destOrd="0" presId="urn:microsoft.com/office/officeart/2005/8/layout/equation1"/>
    <dgm:cxn modelId="{12A98CC8-1455-3846-91C8-21A074D21793}" type="presParOf" srcId="{B52BBAFD-DAD0-AA4E-9DDD-1FEBE366C06B}" destId="{6C62C047-683F-4043-B8B4-01C669E5E812}" srcOrd="3" destOrd="0" presId="urn:microsoft.com/office/officeart/2005/8/layout/equation1"/>
    <dgm:cxn modelId="{70EF2D46-E45C-324E-B275-49230D92CB08}" type="presParOf" srcId="{B52BBAFD-DAD0-AA4E-9DDD-1FEBE366C06B}" destId="{D982370E-2E8B-D94A-8C30-6D362A0DD8A8}" srcOrd="4" destOrd="0" presId="urn:microsoft.com/office/officeart/2005/8/layout/equation1"/>
    <dgm:cxn modelId="{A9D02F6E-E812-0841-8688-FF5C16BEDF69}" type="presParOf" srcId="{B52BBAFD-DAD0-AA4E-9DDD-1FEBE366C06B}" destId="{355EBBA8-88CA-8848-A38F-599AB01F48C7}" srcOrd="5" destOrd="0" presId="urn:microsoft.com/office/officeart/2005/8/layout/equation1"/>
    <dgm:cxn modelId="{ED5B95CE-B4A0-5049-B7F8-3BAE92CCE8C0}" type="presParOf" srcId="{B52BBAFD-DAD0-AA4E-9DDD-1FEBE366C06B}" destId="{0F3F69D0-BE67-3A42-8457-47FBD4A5B751}" srcOrd="6" destOrd="0" presId="urn:microsoft.com/office/officeart/2005/8/layout/equation1"/>
    <dgm:cxn modelId="{9C684679-6238-134D-B73F-86288C800CE4}" type="presParOf" srcId="{B52BBAFD-DAD0-AA4E-9DDD-1FEBE366C06B}" destId="{EBDD9731-35A0-A249-9A8E-765A80FE2FAA}" srcOrd="7" destOrd="0" presId="urn:microsoft.com/office/officeart/2005/8/layout/equation1"/>
    <dgm:cxn modelId="{0B4FD311-3964-D245-B57C-8E6120E06F08}" type="presParOf" srcId="{B52BBAFD-DAD0-AA4E-9DDD-1FEBE366C06B}" destId="{286A0C32-629A-2F49-8629-FBCFA9ADD59B}"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E76CC-286A-C241-98FA-2516A9141349}" type="doc">
      <dgm:prSet loTypeId="urn:microsoft.com/office/officeart/2005/8/layout/lProcess2" loCatId="" qsTypeId="urn:microsoft.com/office/officeart/2005/8/quickstyle/simple1" qsCatId="simple" csTypeId="urn:microsoft.com/office/officeart/2005/8/colors/accent1_1" csCatId="accent1" phldr="1"/>
      <dgm:spPr/>
      <dgm:t>
        <a:bodyPr/>
        <a:lstStyle/>
        <a:p>
          <a:endParaRPr lang="en-US"/>
        </a:p>
      </dgm:t>
    </dgm:pt>
    <dgm:pt modelId="{FD2E0B09-B2BD-1047-BE3F-7CBCC4E72D3E}">
      <dgm:prSet phldrT="[Text]"/>
      <dgm:spPr/>
      <dgm:t>
        <a:bodyPr/>
        <a:lstStyle/>
        <a:p>
          <a:r>
            <a:rPr lang="en-US" b="1" dirty="0"/>
            <a:t>TO PREDICT</a:t>
          </a:r>
          <a:r>
            <a:rPr lang="en-US" dirty="0"/>
            <a:t>, timely and consistently</a:t>
          </a:r>
        </a:p>
      </dgm:t>
    </dgm:pt>
    <dgm:pt modelId="{E5A3A660-9B02-8545-A35E-434A691E7F44}" type="parTrans" cxnId="{009C5A83-549B-3740-85F8-19F9B01EEB7C}">
      <dgm:prSet/>
      <dgm:spPr/>
      <dgm:t>
        <a:bodyPr/>
        <a:lstStyle/>
        <a:p>
          <a:endParaRPr lang="en-US"/>
        </a:p>
      </dgm:t>
    </dgm:pt>
    <dgm:pt modelId="{A7045F2E-CE64-7B41-BC4D-8ADFE23380BE}" type="sibTrans" cxnId="{009C5A83-549B-3740-85F8-19F9B01EEB7C}">
      <dgm:prSet/>
      <dgm:spPr/>
      <dgm:t>
        <a:bodyPr/>
        <a:lstStyle/>
        <a:p>
          <a:endParaRPr lang="en-US"/>
        </a:p>
      </dgm:t>
    </dgm:pt>
    <dgm:pt modelId="{EFE4AA6A-B7C8-5A4B-A1EB-52019B1776A5}">
      <dgm:prSet phldrT="[Text]"/>
      <dgm:spPr/>
      <dgm:t>
        <a:bodyPr/>
        <a:lstStyle/>
        <a:p>
          <a:r>
            <a:rPr lang="en-US" dirty="0"/>
            <a:t>Patient Behaviors</a:t>
          </a:r>
        </a:p>
      </dgm:t>
    </dgm:pt>
    <dgm:pt modelId="{E2518D65-0841-6140-B19F-BE3C9A6764BB}" type="parTrans" cxnId="{6FE3B157-C82A-EE4C-98C9-41BDFA5DE212}">
      <dgm:prSet/>
      <dgm:spPr/>
      <dgm:t>
        <a:bodyPr/>
        <a:lstStyle/>
        <a:p>
          <a:endParaRPr lang="en-US"/>
        </a:p>
      </dgm:t>
    </dgm:pt>
    <dgm:pt modelId="{2AC9BC8C-FE99-6A4E-8121-DD0966A02DA5}" type="sibTrans" cxnId="{6FE3B157-C82A-EE4C-98C9-41BDFA5DE212}">
      <dgm:prSet/>
      <dgm:spPr/>
      <dgm:t>
        <a:bodyPr/>
        <a:lstStyle/>
        <a:p>
          <a:endParaRPr lang="en-US"/>
        </a:p>
      </dgm:t>
    </dgm:pt>
    <dgm:pt modelId="{8EFE111C-6FB3-8048-AED3-53E92A6ADEFF}">
      <dgm:prSet phldrT="[Text]"/>
      <dgm:spPr/>
      <dgm:t>
        <a:bodyPr/>
        <a:lstStyle/>
        <a:p>
          <a:r>
            <a:rPr lang="en-US" dirty="0"/>
            <a:t>Adverse Clinical Events</a:t>
          </a:r>
        </a:p>
      </dgm:t>
    </dgm:pt>
    <dgm:pt modelId="{F6DBA743-777D-4E47-A449-9AF54A555C2A}" type="parTrans" cxnId="{F8566376-C152-9945-B040-8BD720406E22}">
      <dgm:prSet/>
      <dgm:spPr/>
      <dgm:t>
        <a:bodyPr/>
        <a:lstStyle/>
        <a:p>
          <a:endParaRPr lang="en-US"/>
        </a:p>
      </dgm:t>
    </dgm:pt>
    <dgm:pt modelId="{137E6851-8EE9-8041-91C7-AFAAB25FF34B}" type="sibTrans" cxnId="{F8566376-C152-9945-B040-8BD720406E22}">
      <dgm:prSet/>
      <dgm:spPr/>
      <dgm:t>
        <a:bodyPr/>
        <a:lstStyle/>
        <a:p>
          <a:endParaRPr lang="en-US"/>
        </a:p>
      </dgm:t>
    </dgm:pt>
    <dgm:pt modelId="{1D87F9DC-3BD7-1440-B643-ABC3A3AD0428}">
      <dgm:prSet phldrT="[Text]"/>
      <dgm:spPr/>
      <dgm:t>
        <a:bodyPr/>
        <a:lstStyle/>
        <a:p>
          <a:r>
            <a:rPr lang="en-US" b="1" dirty="0"/>
            <a:t>TO ENGAGE</a:t>
          </a:r>
          <a:r>
            <a:rPr lang="en-US" dirty="0"/>
            <a:t>, in a patient-preferred way</a:t>
          </a:r>
        </a:p>
      </dgm:t>
    </dgm:pt>
    <dgm:pt modelId="{9DC44010-6D4D-5047-B28C-4B5B1B84EDED}" type="parTrans" cxnId="{5FC5E191-D81A-6D46-8023-4C4CF42DB4F2}">
      <dgm:prSet/>
      <dgm:spPr/>
      <dgm:t>
        <a:bodyPr/>
        <a:lstStyle/>
        <a:p>
          <a:endParaRPr lang="en-US"/>
        </a:p>
      </dgm:t>
    </dgm:pt>
    <dgm:pt modelId="{6801862F-3A7F-7D43-8951-163145C1F4A2}" type="sibTrans" cxnId="{5FC5E191-D81A-6D46-8023-4C4CF42DB4F2}">
      <dgm:prSet/>
      <dgm:spPr/>
      <dgm:t>
        <a:bodyPr/>
        <a:lstStyle/>
        <a:p>
          <a:endParaRPr lang="en-US"/>
        </a:p>
      </dgm:t>
    </dgm:pt>
    <dgm:pt modelId="{811E4E49-0EC6-D044-BBF3-101ABCCACF0D}">
      <dgm:prSet phldrT="[Text]"/>
      <dgm:spPr/>
      <dgm:t>
        <a:bodyPr/>
        <a:lstStyle/>
        <a:p>
          <a:r>
            <a:rPr lang="en-US" dirty="0"/>
            <a:t>Patients </a:t>
          </a:r>
        </a:p>
        <a:p>
          <a:r>
            <a:rPr lang="en-US" dirty="0"/>
            <a:t>&amp; </a:t>
          </a:r>
        </a:p>
        <a:p>
          <a:r>
            <a:rPr lang="en-US" dirty="0"/>
            <a:t>Family</a:t>
          </a:r>
        </a:p>
      </dgm:t>
    </dgm:pt>
    <dgm:pt modelId="{19FEB7B0-3CAA-FD40-801A-A70A33C6791B}" type="parTrans" cxnId="{31E54C6F-9416-1847-87DB-753402B31B13}">
      <dgm:prSet/>
      <dgm:spPr/>
      <dgm:t>
        <a:bodyPr/>
        <a:lstStyle/>
        <a:p>
          <a:endParaRPr lang="en-US"/>
        </a:p>
      </dgm:t>
    </dgm:pt>
    <dgm:pt modelId="{E1292787-379E-B949-BB07-57AC9FD5D50A}" type="sibTrans" cxnId="{31E54C6F-9416-1847-87DB-753402B31B13}">
      <dgm:prSet/>
      <dgm:spPr/>
      <dgm:t>
        <a:bodyPr/>
        <a:lstStyle/>
        <a:p>
          <a:endParaRPr lang="en-US"/>
        </a:p>
      </dgm:t>
    </dgm:pt>
    <dgm:pt modelId="{AEA96DA5-3F9E-F341-A355-3103B50147CA}">
      <dgm:prSet phldrT="[Text]"/>
      <dgm:spPr/>
      <dgm:t>
        <a:bodyPr/>
        <a:lstStyle/>
        <a:p>
          <a:r>
            <a:rPr lang="en-US" dirty="0"/>
            <a:t>Clinician</a:t>
          </a:r>
        </a:p>
      </dgm:t>
    </dgm:pt>
    <dgm:pt modelId="{CF385EE6-5A9B-E84E-A441-1649C3A17E65}" type="parTrans" cxnId="{C9C3FCBF-7857-A147-8B20-C1E1DA75113C}">
      <dgm:prSet/>
      <dgm:spPr/>
      <dgm:t>
        <a:bodyPr/>
        <a:lstStyle/>
        <a:p>
          <a:endParaRPr lang="en-US"/>
        </a:p>
      </dgm:t>
    </dgm:pt>
    <dgm:pt modelId="{FDE63656-D2C8-1245-B324-33CFA678BA50}" type="sibTrans" cxnId="{C9C3FCBF-7857-A147-8B20-C1E1DA75113C}">
      <dgm:prSet/>
      <dgm:spPr/>
      <dgm:t>
        <a:bodyPr/>
        <a:lstStyle/>
        <a:p>
          <a:endParaRPr lang="en-US"/>
        </a:p>
      </dgm:t>
    </dgm:pt>
    <dgm:pt modelId="{E7DA4DC4-F155-D544-A617-C45158EC92F9}">
      <dgm:prSet phldrT="[Text]"/>
      <dgm:spPr/>
      <dgm:t>
        <a:bodyPr/>
        <a:lstStyle/>
        <a:p>
          <a:r>
            <a:rPr lang="en-US" b="1" dirty="0"/>
            <a:t>TO PERFORM</a:t>
          </a:r>
          <a:r>
            <a:rPr lang="en-US" dirty="0"/>
            <a:t>, efficiently and effectively</a:t>
          </a:r>
        </a:p>
      </dgm:t>
    </dgm:pt>
    <dgm:pt modelId="{916AF7DB-5CC2-5243-B8D9-8F481B88D144}" type="parTrans" cxnId="{736CC806-C1F7-9F45-A1CF-EE6E64DEDFAB}">
      <dgm:prSet/>
      <dgm:spPr/>
      <dgm:t>
        <a:bodyPr/>
        <a:lstStyle/>
        <a:p>
          <a:endParaRPr lang="en-US"/>
        </a:p>
      </dgm:t>
    </dgm:pt>
    <dgm:pt modelId="{7554588F-61B6-7D42-8824-CB401A1EAD9A}" type="sibTrans" cxnId="{736CC806-C1F7-9F45-A1CF-EE6E64DEDFAB}">
      <dgm:prSet/>
      <dgm:spPr/>
      <dgm:t>
        <a:bodyPr/>
        <a:lstStyle/>
        <a:p>
          <a:endParaRPr lang="en-US"/>
        </a:p>
      </dgm:t>
    </dgm:pt>
    <dgm:pt modelId="{7E0B9B30-9D5D-4241-9468-EB276666E552}">
      <dgm:prSet phldrT="[Text]"/>
      <dgm:spPr/>
      <dgm:t>
        <a:bodyPr/>
        <a:lstStyle/>
        <a:p>
          <a:r>
            <a:rPr lang="en-US" dirty="0"/>
            <a:t>Diagnostics &amp; Treatment</a:t>
          </a:r>
        </a:p>
      </dgm:t>
    </dgm:pt>
    <dgm:pt modelId="{5F499CE1-3B2C-FB42-8A2C-3A992F9E0597}" type="parTrans" cxnId="{161596B8-DB4F-FE48-8A6B-10C0DF42FA83}">
      <dgm:prSet/>
      <dgm:spPr/>
      <dgm:t>
        <a:bodyPr/>
        <a:lstStyle/>
        <a:p>
          <a:endParaRPr lang="en-US"/>
        </a:p>
      </dgm:t>
    </dgm:pt>
    <dgm:pt modelId="{94E24E11-B287-7A43-9BA2-4D6DA9401F4E}" type="sibTrans" cxnId="{161596B8-DB4F-FE48-8A6B-10C0DF42FA83}">
      <dgm:prSet/>
      <dgm:spPr/>
      <dgm:t>
        <a:bodyPr/>
        <a:lstStyle/>
        <a:p>
          <a:endParaRPr lang="en-US"/>
        </a:p>
      </dgm:t>
    </dgm:pt>
    <dgm:pt modelId="{A13D9595-5CCB-444E-BE25-DA77FD9A51D7}">
      <dgm:prSet phldrT="[Text]"/>
      <dgm:spPr/>
      <dgm:t>
        <a:bodyPr/>
        <a:lstStyle/>
        <a:p>
          <a:r>
            <a:rPr lang="en-US" dirty="0"/>
            <a:t>Right Setting</a:t>
          </a:r>
        </a:p>
      </dgm:t>
    </dgm:pt>
    <dgm:pt modelId="{99DB2D04-FFEC-6846-BC55-80AF9C4C97DC}" type="parTrans" cxnId="{39A6C47E-60EB-7144-84C6-267FC5C319A6}">
      <dgm:prSet/>
      <dgm:spPr/>
      <dgm:t>
        <a:bodyPr/>
        <a:lstStyle/>
        <a:p>
          <a:endParaRPr lang="en-US"/>
        </a:p>
      </dgm:t>
    </dgm:pt>
    <dgm:pt modelId="{676B4FE8-7F7B-4A4B-8E8E-5BD965F045C9}" type="sibTrans" cxnId="{39A6C47E-60EB-7144-84C6-267FC5C319A6}">
      <dgm:prSet/>
      <dgm:spPr/>
      <dgm:t>
        <a:bodyPr/>
        <a:lstStyle/>
        <a:p>
          <a:endParaRPr lang="en-US"/>
        </a:p>
      </dgm:t>
    </dgm:pt>
    <dgm:pt modelId="{161876EA-6963-2C45-974F-5F4BEB90F1D1}" type="pres">
      <dgm:prSet presAssocID="{DFBE76CC-286A-C241-98FA-2516A9141349}" presName="theList" presStyleCnt="0">
        <dgm:presLayoutVars>
          <dgm:dir/>
          <dgm:animLvl val="lvl"/>
          <dgm:resizeHandles val="exact"/>
        </dgm:presLayoutVars>
      </dgm:prSet>
      <dgm:spPr/>
    </dgm:pt>
    <dgm:pt modelId="{D7F5ABED-51BA-5D45-A56B-CA69AE03FB62}" type="pres">
      <dgm:prSet presAssocID="{FD2E0B09-B2BD-1047-BE3F-7CBCC4E72D3E}" presName="compNode" presStyleCnt="0"/>
      <dgm:spPr/>
    </dgm:pt>
    <dgm:pt modelId="{8D55B029-26E9-1C46-8D14-05F18586CB0C}" type="pres">
      <dgm:prSet presAssocID="{FD2E0B09-B2BD-1047-BE3F-7CBCC4E72D3E}" presName="aNode" presStyleLbl="bgShp" presStyleIdx="0" presStyleCnt="3"/>
      <dgm:spPr/>
    </dgm:pt>
    <dgm:pt modelId="{22578DBC-AE30-5542-B8BD-687AD725EA84}" type="pres">
      <dgm:prSet presAssocID="{FD2E0B09-B2BD-1047-BE3F-7CBCC4E72D3E}" presName="textNode" presStyleLbl="bgShp" presStyleIdx="0" presStyleCnt="3"/>
      <dgm:spPr/>
    </dgm:pt>
    <dgm:pt modelId="{3E15417C-7784-EE46-9503-AD8263E9EEA3}" type="pres">
      <dgm:prSet presAssocID="{FD2E0B09-B2BD-1047-BE3F-7CBCC4E72D3E}" presName="compChildNode" presStyleCnt="0"/>
      <dgm:spPr/>
    </dgm:pt>
    <dgm:pt modelId="{CC483843-5FC3-974C-A256-08CE4FFAA142}" type="pres">
      <dgm:prSet presAssocID="{FD2E0B09-B2BD-1047-BE3F-7CBCC4E72D3E}" presName="theInnerList" presStyleCnt="0"/>
      <dgm:spPr/>
    </dgm:pt>
    <dgm:pt modelId="{2CD0CCFB-10FC-C64D-A9CB-66F5787FEFFB}" type="pres">
      <dgm:prSet presAssocID="{EFE4AA6A-B7C8-5A4B-A1EB-52019B1776A5}" presName="childNode" presStyleLbl="node1" presStyleIdx="0" presStyleCnt="6">
        <dgm:presLayoutVars>
          <dgm:bulletEnabled val="1"/>
        </dgm:presLayoutVars>
      </dgm:prSet>
      <dgm:spPr/>
    </dgm:pt>
    <dgm:pt modelId="{D7813DD7-7138-EE4B-B764-E65BAF4AB357}" type="pres">
      <dgm:prSet presAssocID="{EFE4AA6A-B7C8-5A4B-A1EB-52019B1776A5}" presName="aSpace2" presStyleCnt="0"/>
      <dgm:spPr/>
    </dgm:pt>
    <dgm:pt modelId="{0D57BBAB-E3FF-A34C-B187-5A805DA9778C}" type="pres">
      <dgm:prSet presAssocID="{8EFE111C-6FB3-8048-AED3-53E92A6ADEFF}" presName="childNode" presStyleLbl="node1" presStyleIdx="1" presStyleCnt="6">
        <dgm:presLayoutVars>
          <dgm:bulletEnabled val="1"/>
        </dgm:presLayoutVars>
      </dgm:prSet>
      <dgm:spPr/>
    </dgm:pt>
    <dgm:pt modelId="{CA63AF2F-F92B-2349-A9FA-772D060758FF}" type="pres">
      <dgm:prSet presAssocID="{FD2E0B09-B2BD-1047-BE3F-7CBCC4E72D3E}" presName="aSpace" presStyleCnt="0"/>
      <dgm:spPr/>
    </dgm:pt>
    <dgm:pt modelId="{7E7B15E1-60FD-7741-80D8-98CB5769F5B9}" type="pres">
      <dgm:prSet presAssocID="{1D87F9DC-3BD7-1440-B643-ABC3A3AD0428}" presName="compNode" presStyleCnt="0"/>
      <dgm:spPr/>
    </dgm:pt>
    <dgm:pt modelId="{EF9C26F4-30F1-C849-8880-B9C922029886}" type="pres">
      <dgm:prSet presAssocID="{1D87F9DC-3BD7-1440-B643-ABC3A3AD0428}" presName="aNode" presStyleLbl="bgShp" presStyleIdx="1" presStyleCnt="3"/>
      <dgm:spPr/>
    </dgm:pt>
    <dgm:pt modelId="{40232581-51CD-2445-8E06-EE083578DA29}" type="pres">
      <dgm:prSet presAssocID="{1D87F9DC-3BD7-1440-B643-ABC3A3AD0428}" presName="textNode" presStyleLbl="bgShp" presStyleIdx="1" presStyleCnt="3"/>
      <dgm:spPr/>
    </dgm:pt>
    <dgm:pt modelId="{4FBBE9C4-8B26-4040-83CB-63D58FCD39BC}" type="pres">
      <dgm:prSet presAssocID="{1D87F9DC-3BD7-1440-B643-ABC3A3AD0428}" presName="compChildNode" presStyleCnt="0"/>
      <dgm:spPr/>
    </dgm:pt>
    <dgm:pt modelId="{78F85B4C-CDB4-4146-B6B1-F6B125FBEE85}" type="pres">
      <dgm:prSet presAssocID="{1D87F9DC-3BD7-1440-B643-ABC3A3AD0428}" presName="theInnerList" presStyleCnt="0"/>
      <dgm:spPr/>
    </dgm:pt>
    <dgm:pt modelId="{B0A537B1-1644-E341-B85D-F91CF95068A4}" type="pres">
      <dgm:prSet presAssocID="{811E4E49-0EC6-D044-BBF3-101ABCCACF0D}" presName="childNode" presStyleLbl="node1" presStyleIdx="2" presStyleCnt="6">
        <dgm:presLayoutVars>
          <dgm:bulletEnabled val="1"/>
        </dgm:presLayoutVars>
      </dgm:prSet>
      <dgm:spPr/>
    </dgm:pt>
    <dgm:pt modelId="{A3D14166-B9BC-6549-B098-B4E26A829408}" type="pres">
      <dgm:prSet presAssocID="{811E4E49-0EC6-D044-BBF3-101ABCCACF0D}" presName="aSpace2" presStyleCnt="0"/>
      <dgm:spPr/>
    </dgm:pt>
    <dgm:pt modelId="{D2BB8876-8FFE-2C4A-876F-27A1B9852F9E}" type="pres">
      <dgm:prSet presAssocID="{AEA96DA5-3F9E-F341-A355-3103B50147CA}" presName="childNode" presStyleLbl="node1" presStyleIdx="3" presStyleCnt="6">
        <dgm:presLayoutVars>
          <dgm:bulletEnabled val="1"/>
        </dgm:presLayoutVars>
      </dgm:prSet>
      <dgm:spPr/>
    </dgm:pt>
    <dgm:pt modelId="{C2C4BA70-3FAB-2640-B51F-9F468ABB945A}" type="pres">
      <dgm:prSet presAssocID="{1D87F9DC-3BD7-1440-B643-ABC3A3AD0428}" presName="aSpace" presStyleCnt="0"/>
      <dgm:spPr/>
    </dgm:pt>
    <dgm:pt modelId="{0CEB3217-29C1-834E-9944-08428A37D0D0}" type="pres">
      <dgm:prSet presAssocID="{E7DA4DC4-F155-D544-A617-C45158EC92F9}" presName="compNode" presStyleCnt="0"/>
      <dgm:spPr/>
    </dgm:pt>
    <dgm:pt modelId="{5DCBB4E8-2AC0-CA40-B13A-8376F8BF5473}" type="pres">
      <dgm:prSet presAssocID="{E7DA4DC4-F155-D544-A617-C45158EC92F9}" presName="aNode" presStyleLbl="bgShp" presStyleIdx="2" presStyleCnt="3"/>
      <dgm:spPr/>
    </dgm:pt>
    <dgm:pt modelId="{8050FD8D-35ED-5749-98B8-355950B05610}" type="pres">
      <dgm:prSet presAssocID="{E7DA4DC4-F155-D544-A617-C45158EC92F9}" presName="textNode" presStyleLbl="bgShp" presStyleIdx="2" presStyleCnt="3"/>
      <dgm:spPr/>
    </dgm:pt>
    <dgm:pt modelId="{A7F83385-C72C-8842-8FD1-0A0BFB3055B2}" type="pres">
      <dgm:prSet presAssocID="{E7DA4DC4-F155-D544-A617-C45158EC92F9}" presName="compChildNode" presStyleCnt="0"/>
      <dgm:spPr/>
    </dgm:pt>
    <dgm:pt modelId="{7F144CD5-AB5D-6643-941F-C64B94306CD8}" type="pres">
      <dgm:prSet presAssocID="{E7DA4DC4-F155-D544-A617-C45158EC92F9}" presName="theInnerList" presStyleCnt="0"/>
      <dgm:spPr/>
    </dgm:pt>
    <dgm:pt modelId="{6B6F3C9C-B1B2-DE4D-A13C-2D862F419C83}" type="pres">
      <dgm:prSet presAssocID="{7E0B9B30-9D5D-4241-9468-EB276666E552}" presName="childNode" presStyleLbl="node1" presStyleIdx="4" presStyleCnt="6">
        <dgm:presLayoutVars>
          <dgm:bulletEnabled val="1"/>
        </dgm:presLayoutVars>
      </dgm:prSet>
      <dgm:spPr/>
    </dgm:pt>
    <dgm:pt modelId="{9A2F0E41-4325-3D48-9BA2-E4A412AD6296}" type="pres">
      <dgm:prSet presAssocID="{7E0B9B30-9D5D-4241-9468-EB276666E552}" presName="aSpace2" presStyleCnt="0"/>
      <dgm:spPr/>
    </dgm:pt>
    <dgm:pt modelId="{D186646B-8537-FC42-BAA5-CCA5CD138D76}" type="pres">
      <dgm:prSet presAssocID="{A13D9595-5CCB-444E-BE25-DA77FD9A51D7}" presName="childNode" presStyleLbl="node1" presStyleIdx="5" presStyleCnt="6">
        <dgm:presLayoutVars>
          <dgm:bulletEnabled val="1"/>
        </dgm:presLayoutVars>
      </dgm:prSet>
      <dgm:spPr/>
    </dgm:pt>
  </dgm:ptLst>
  <dgm:cxnLst>
    <dgm:cxn modelId="{736CC806-C1F7-9F45-A1CF-EE6E64DEDFAB}" srcId="{DFBE76CC-286A-C241-98FA-2516A9141349}" destId="{E7DA4DC4-F155-D544-A617-C45158EC92F9}" srcOrd="2" destOrd="0" parTransId="{916AF7DB-5CC2-5243-B8D9-8F481B88D144}" sibTransId="{7554588F-61B6-7D42-8824-CB401A1EAD9A}"/>
    <dgm:cxn modelId="{C2A6CF1A-5F71-A041-AB89-51938F6EFA5E}" type="presOf" srcId="{FD2E0B09-B2BD-1047-BE3F-7CBCC4E72D3E}" destId="{8D55B029-26E9-1C46-8D14-05F18586CB0C}" srcOrd="0" destOrd="0" presId="urn:microsoft.com/office/officeart/2005/8/layout/lProcess2"/>
    <dgm:cxn modelId="{50A07D1E-8643-7848-A31F-D00865FD02B0}" type="presOf" srcId="{811E4E49-0EC6-D044-BBF3-101ABCCACF0D}" destId="{B0A537B1-1644-E341-B85D-F91CF95068A4}" srcOrd="0" destOrd="0" presId="urn:microsoft.com/office/officeart/2005/8/layout/lProcess2"/>
    <dgm:cxn modelId="{C8BAE530-B815-B64B-B59D-CB344262B715}" type="presOf" srcId="{E7DA4DC4-F155-D544-A617-C45158EC92F9}" destId="{8050FD8D-35ED-5749-98B8-355950B05610}" srcOrd="1" destOrd="0" presId="urn:microsoft.com/office/officeart/2005/8/layout/lProcess2"/>
    <dgm:cxn modelId="{B3DEA933-13E1-C947-9383-EDB8378BFF0F}" type="presOf" srcId="{DFBE76CC-286A-C241-98FA-2516A9141349}" destId="{161876EA-6963-2C45-974F-5F4BEB90F1D1}" srcOrd="0" destOrd="0" presId="urn:microsoft.com/office/officeart/2005/8/layout/lProcess2"/>
    <dgm:cxn modelId="{9A1EE854-DFDB-334C-B143-A6B584E7E091}" type="presOf" srcId="{E7DA4DC4-F155-D544-A617-C45158EC92F9}" destId="{5DCBB4E8-2AC0-CA40-B13A-8376F8BF5473}" srcOrd="0" destOrd="0" presId="urn:microsoft.com/office/officeart/2005/8/layout/lProcess2"/>
    <dgm:cxn modelId="{6FE3B157-C82A-EE4C-98C9-41BDFA5DE212}" srcId="{FD2E0B09-B2BD-1047-BE3F-7CBCC4E72D3E}" destId="{EFE4AA6A-B7C8-5A4B-A1EB-52019B1776A5}" srcOrd="0" destOrd="0" parTransId="{E2518D65-0841-6140-B19F-BE3C9A6764BB}" sibTransId="{2AC9BC8C-FE99-6A4E-8121-DD0966A02DA5}"/>
    <dgm:cxn modelId="{31E54C6F-9416-1847-87DB-753402B31B13}" srcId="{1D87F9DC-3BD7-1440-B643-ABC3A3AD0428}" destId="{811E4E49-0EC6-D044-BBF3-101ABCCACF0D}" srcOrd="0" destOrd="0" parTransId="{19FEB7B0-3CAA-FD40-801A-A70A33C6791B}" sibTransId="{E1292787-379E-B949-BB07-57AC9FD5D50A}"/>
    <dgm:cxn modelId="{7530DA6F-95C6-C943-ACCA-AFA2576FAAE0}" type="presOf" srcId="{EFE4AA6A-B7C8-5A4B-A1EB-52019B1776A5}" destId="{2CD0CCFB-10FC-C64D-A9CB-66F5787FEFFB}" srcOrd="0" destOrd="0" presId="urn:microsoft.com/office/officeart/2005/8/layout/lProcess2"/>
    <dgm:cxn modelId="{F8566376-C152-9945-B040-8BD720406E22}" srcId="{FD2E0B09-B2BD-1047-BE3F-7CBCC4E72D3E}" destId="{8EFE111C-6FB3-8048-AED3-53E92A6ADEFF}" srcOrd="1" destOrd="0" parTransId="{F6DBA743-777D-4E47-A449-9AF54A555C2A}" sibTransId="{137E6851-8EE9-8041-91C7-AFAAB25FF34B}"/>
    <dgm:cxn modelId="{ED41DF7C-2723-E449-B420-DB765F062D27}" type="presOf" srcId="{1D87F9DC-3BD7-1440-B643-ABC3A3AD0428}" destId="{40232581-51CD-2445-8E06-EE083578DA29}" srcOrd="1" destOrd="0" presId="urn:microsoft.com/office/officeart/2005/8/layout/lProcess2"/>
    <dgm:cxn modelId="{122A9C7D-D534-0C4E-9A59-AF07D5FB7DC7}" type="presOf" srcId="{AEA96DA5-3F9E-F341-A355-3103B50147CA}" destId="{D2BB8876-8FFE-2C4A-876F-27A1B9852F9E}" srcOrd="0" destOrd="0" presId="urn:microsoft.com/office/officeart/2005/8/layout/lProcess2"/>
    <dgm:cxn modelId="{39A6C47E-60EB-7144-84C6-267FC5C319A6}" srcId="{E7DA4DC4-F155-D544-A617-C45158EC92F9}" destId="{A13D9595-5CCB-444E-BE25-DA77FD9A51D7}" srcOrd="1" destOrd="0" parTransId="{99DB2D04-FFEC-6846-BC55-80AF9C4C97DC}" sibTransId="{676B4FE8-7F7B-4A4B-8E8E-5BD965F045C9}"/>
    <dgm:cxn modelId="{009C5A83-549B-3740-85F8-19F9B01EEB7C}" srcId="{DFBE76CC-286A-C241-98FA-2516A9141349}" destId="{FD2E0B09-B2BD-1047-BE3F-7CBCC4E72D3E}" srcOrd="0" destOrd="0" parTransId="{E5A3A660-9B02-8545-A35E-434A691E7F44}" sibTransId="{A7045F2E-CE64-7B41-BC4D-8ADFE23380BE}"/>
    <dgm:cxn modelId="{5FC5E191-D81A-6D46-8023-4C4CF42DB4F2}" srcId="{DFBE76CC-286A-C241-98FA-2516A9141349}" destId="{1D87F9DC-3BD7-1440-B643-ABC3A3AD0428}" srcOrd="1" destOrd="0" parTransId="{9DC44010-6D4D-5047-B28C-4B5B1B84EDED}" sibTransId="{6801862F-3A7F-7D43-8951-163145C1F4A2}"/>
    <dgm:cxn modelId="{3633A69B-95CD-554F-B7EA-57E1384437BF}" type="presOf" srcId="{1D87F9DC-3BD7-1440-B643-ABC3A3AD0428}" destId="{EF9C26F4-30F1-C849-8880-B9C922029886}" srcOrd="0" destOrd="0" presId="urn:microsoft.com/office/officeart/2005/8/layout/lProcess2"/>
    <dgm:cxn modelId="{2E6131A4-BD2F-C540-9B46-58EBCF204F55}" type="presOf" srcId="{FD2E0B09-B2BD-1047-BE3F-7CBCC4E72D3E}" destId="{22578DBC-AE30-5542-B8BD-687AD725EA84}" srcOrd="1" destOrd="0" presId="urn:microsoft.com/office/officeart/2005/8/layout/lProcess2"/>
    <dgm:cxn modelId="{161596B8-DB4F-FE48-8A6B-10C0DF42FA83}" srcId="{E7DA4DC4-F155-D544-A617-C45158EC92F9}" destId="{7E0B9B30-9D5D-4241-9468-EB276666E552}" srcOrd="0" destOrd="0" parTransId="{5F499CE1-3B2C-FB42-8A2C-3A992F9E0597}" sibTransId="{94E24E11-B287-7A43-9BA2-4D6DA9401F4E}"/>
    <dgm:cxn modelId="{C9C3FCBF-7857-A147-8B20-C1E1DA75113C}" srcId="{1D87F9DC-3BD7-1440-B643-ABC3A3AD0428}" destId="{AEA96DA5-3F9E-F341-A355-3103B50147CA}" srcOrd="1" destOrd="0" parTransId="{CF385EE6-5A9B-E84E-A441-1649C3A17E65}" sibTransId="{FDE63656-D2C8-1245-B324-33CFA678BA50}"/>
    <dgm:cxn modelId="{E95271CE-DF8C-404B-A883-D65039FEAC09}" type="presOf" srcId="{8EFE111C-6FB3-8048-AED3-53E92A6ADEFF}" destId="{0D57BBAB-E3FF-A34C-B187-5A805DA9778C}" srcOrd="0" destOrd="0" presId="urn:microsoft.com/office/officeart/2005/8/layout/lProcess2"/>
    <dgm:cxn modelId="{BF4309E2-F0AF-AD40-888D-B3593A238EB5}" type="presOf" srcId="{7E0B9B30-9D5D-4241-9468-EB276666E552}" destId="{6B6F3C9C-B1B2-DE4D-A13C-2D862F419C83}" srcOrd="0" destOrd="0" presId="urn:microsoft.com/office/officeart/2005/8/layout/lProcess2"/>
    <dgm:cxn modelId="{80D5ACF4-051D-C84F-9709-436060930BB6}" type="presOf" srcId="{A13D9595-5CCB-444E-BE25-DA77FD9A51D7}" destId="{D186646B-8537-FC42-BAA5-CCA5CD138D76}" srcOrd="0" destOrd="0" presId="urn:microsoft.com/office/officeart/2005/8/layout/lProcess2"/>
    <dgm:cxn modelId="{D8E8DC9B-DDF0-CA40-961B-986692944F5A}" type="presParOf" srcId="{161876EA-6963-2C45-974F-5F4BEB90F1D1}" destId="{D7F5ABED-51BA-5D45-A56B-CA69AE03FB62}" srcOrd="0" destOrd="0" presId="urn:microsoft.com/office/officeart/2005/8/layout/lProcess2"/>
    <dgm:cxn modelId="{56A1CEEA-A1DF-224C-A624-FC9E1988C787}" type="presParOf" srcId="{D7F5ABED-51BA-5D45-A56B-CA69AE03FB62}" destId="{8D55B029-26E9-1C46-8D14-05F18586CB0C}" srcOrd="0" destOrd="0" presId="urn:microsoft.com/office/officeart/2005/8/layout/lProcess2"/>
    <dgm:cxn modelId="{E575FA65-57F3-BE47-B6F9-BEDAAA02345C}" type="presParOf" srcId="{D7F5ABED-51BA-5D45-A56B-CA69AE03FB62}" destId="{22578DBC-AE30-5542-B8BD-687AD725EA84}" srcOrd="1" destOrd="0" presId="urn:microsoft.com/office/officeart/2005/8/layout/lProcess2"/>
    <dgm:cxn modelId="{EAEC443B-4601-4246-AF00-778346185022}" type="presParOf" srcId="{D7F5ABED-51BA-5D45-A56B-CA69AE03FB62}" destId="{3E15417C-7784-EE46-9503-AD8263E9EEA3}" srcOrd="2" destOrd="0" presId="urn:microsoft.com/office/officeart/2005/8/layout/lProcess2"/>
    <dgm:cxn modelId="{DD4E716C-3264-D947-9924-ED9113A97641}" type="presParOf" srcId="{3E15417C-7784-EE46-9503-AD8263E9EEA3}" destId="{CC483843-5FC3-974C-A256-08CE4FFAA142}" srcOrd="0" destOrd="0" presId="urn:microsoft.com/office/officeart/2005/8/layout/lProcess2"/>
    <dgm:cxn modelId="{490CE23E-33A9-FB4E-93D1-EE4CC1A30CEA}" type="presParOf" srcId="{CC483843-5FC3-974C-A256-08CE4FFAA142}" destId="{2CD0CCFB-10FC-C64D-A9CB-66F5787FEFFB}" srcOrd="0" destOrd="0" presId="urn:microsoft.com/office/officeart/2005/8/layout/lProcess2"/>
    <dgm:cxn modelId="{C900A58C-317B-7248-A063-5375B09BD068}" type="presParOf" srcId="{CC483843-5FC3-974C-A256-08CE4FFAA142}" destId="{D7813DD7-7138-EE4B-B764-E65BAF4AB357}" srcOrd="1" destOrd="0" presId="urn:microsoft.com/office/officeart/2005/8/layout/lProcess2"/>
    <dgm:cxn modelId="{8772A992-E277-D241-B9CC-D12374506C2A}" type="presParOf" srcId="{CC483843-5FC3-974C-A256-08CE4FFAA142}" destId="{0D57BBAB-E3FF-A34C-B187-5A805DA9778C}" srcOrd="2" destOrd="0" presId="urn:microsoft.com/office/officeart/2005/8/layout/lProcess2"/>
    <dgm:cxn modelId="{2D49EFD6-346D-464C-8E20-D022D00CEEEB}" type="presParOf" srcId="{161876EA-6963-2C45-974F-5F4BEB90F1D1}" destId="{CA63AF2F-F92B-2349-A9FA-772D060758FF}" srcOrd="1" destOrd="0" presId="urn:microsoft.com/office/officeart/2005/8/layout/lProcess2"/>
    <dgm:cxn modelId="{5946E96C-05D7-0E4B-9025-ECFD741C2057}" type="presParOf" srcId="{161876EA-6963-2C45-974F-5F4BEB90F1D1}" destId="{7E7B15E1-60FD-7741-80D8-98CB5769F5B9}" srcOrd="2" destOrd="0" presId="urn:microsoft.com/office/officeart/2005/8/layout/lProcess2"/>
    <dgm:cxn modelId="{27623F3D-C08E-6642-95C7-A3840E5D6F61}" type="presParOf" srcId="{7E7B15E1-60FD-7741-80D8-98CB5769F5B9}" destId="{EF9C26F4-30F1-C849-8880-B9C922029886}" srcOrd="0" destOrd="0" presId="urn:microsoft.com/office/officeart/2005/8/layout/lProcess2"/>
    <dgm:cxn modelId="{ACDACB03-B375-974E-A9F4-94AFE9D098FC}" type="presParOf" srcId="{7E7B15E1-60FD-7741-80D8-98CB5769F5B9}" destId="{40232581-51CD-2445-8E06-EE083578DA29}" srcOrd="1" destOrd="0" presId="urn:microsoft.com/office/officeart/2005/8/layout/lProcess2"/>
    <dgm:cxn modelId="{8259ADCE-EDE1-0046-A5D6-0B7E4D63980E}" type="presParOf" srcId="{7E7B15E1-60FD-7741-80D8-98CB5769F5B9}" destId="{4FBBE9C4-8B26-4040-83CB-63D58FCD39BC}" srcOrd="2" destOrd="0" presId="urn:microsoft.com/office/officeart/2005/8/layout/lProcess2"/>
    <dgm:cxn modelId="{FDD4DCB1-39F3-954A-90F7-04F89493E8F3}" type="presParOf" srcId="{4FBBE9C4-8B26-4040-83CB-63D58FCD39BC}" destId="{78F85B4C-CDB4-4146-B6B1-F6B125FBEE85}" srcOrd="0" destOrd="0" presId="urn:microsoft.com/office/officeart/2005/8/layout/lProcess2"/>
    <dgm:cxn modelId="{3255D7BF-A900-444D-B036-7847AF920C7D}" type="presParOf" srcId="{78F85B4C-CDB4-4146-B6B1-F6B125FBEE85}" destId="{B0A537B1-1644-E341-B85D-F91CF95068A4}" srcOrd="0" destOrd="0" presId="urn:microsoft.com/office/officeart/2005/8/layout/lProcess2"/>
    <dgm:cxn modelId="{24A84F3A-ACED-9147-A29C-C0BB1AAD72C8}" type="presParOf" srcId="{78F85B4C-CDB4-4146-B6B1-F6B125FBEE85}" destId="{A3D14166-B9BC-6549-B098-B4E26A829408}" srcOrd="1" destOrd="0" presId="urn:microsoft.com/office/officeart/2005/8/layout/lProcess2"/>
    <dgm:cxn modelId="{D5BDD612-5876-A240-B3E6-BAB6328157F2}" type="presParOf" srcId="{78F85B4C-CDB4-4146-B6B1-F6B125FBEE85}" destId="{D2BB8876-8FFE-2C4A-876F-27A1B9852F9E}" srcOrd="2" destOrd="0" presId="urn:microsoft.com/office/officeart/2005/8/layout/lProcess2"/>
    <dgm:cxn modelId="{C0F2D72D-6F4A-3A42-8F3E-187F8F572194}" type="presParOf" srcId="{161876EA-6963-2C45-974F-5F4BEB90F1D1}" destId="{C2C4BA70-3FAB-2640-B51F-9F468ABB945A}" srcOrd="3" destOrd="0" presId="urn:microsoft.com/office/officeart/2005/8/layout/lProcess2"/>
    <dgm:cxn modelId="{DFEC894F-1157-3F47-986D-1F2D14384CFF}" type="presParOf" srcId="{161876EA-6963-2C45-974F-5F4BEB90F1D1}" destId="{0CEB3217-29C1-834E-9944-08428A37D0D0}" srcOrd="4" destOrd="0" presId="urn:microsoft.com/office/officeart/2005/8/layout/lProcess2"/>
    <dgm:cxn modelId="{08C24026-BFAE-3949-86DD-07945FC98A2B}" type="presParOf" srcId="{0CEB3217-29C1-834E-9944-08428A37D0D0}" destId="{5DCBB4E8-2AC0-CA40-B13A-8376F8BF5473}" srcOrd="0" destOrd="0" presId="urn:microsoft.com/office/officeart/2005/8/layout/lProcess2"/>
    <dgm:cxn modelId="{C122AE21-747A-C541-834B-51A707DB170D}" type="presParOf" srcId="{0CEB3217-29C1-834E-9944-08428A37D0D0}" destId="{8050FD8D-35ED-5749-98B8-355950B05610}" srcOrd="1" destOrd="0" presId="urn:microsoft.com/office/officeart/2005/8/layout/lProcess2"/>
    <dgm:cxn modelId="{04124703-FB26-2A4E-A349-CC2B1FE11E93}" type="presParOf" srcId="{0CEB3217-29C1-834E-9944-08428A37D0D0}" destId="{A7F83385-C72C-8842-8FD1-0A0BFB3055B2}" srcOrd="2" destOrd="0" presId="urn:microsoft.com/office/officeart/2005/8/layout/lProcess2"/>
    <dgm:cxn modelId="{BE6E8FDF-9E0C-FB49-86D3-7802B30B4B1B}" type="presParOf" srcId="{A7F83385-C72C-8842-8FD1-0A0BFB3055B2}" destId="{7F144CD5-AB5D-6643-941F-C64B94306CD8}" srcOrd="0" destOrd="0" presId="urn:microsoft.com/office/officeart/2005/8/layout/lProcess2"/>
    <dgm:cxn modelId="{1E915AFE-EB75-9644-B932-3EEFF1D5D09B}" type="presParOf" srcId="{7F144CD5-AB5D-6643-941F-C64B94306CD8}" destId="{6B6F3C9C-B1B2-DE4D-A13C-2D862F419C83}" srcOrd="0" destOrd="0" presId="urn:microsoft.com/office/officeart/2005/8/layout/lProcess2"/>
    <dgm:cxn modelId="{9CB2478A-02EA-114F-AAB1-42E2DAF9D0AA}" type="presParOf" srcId="{7F144CD5-AB5D-6643-941F-C64B94306CD8}" destId="{9A2F0E41-4325-3D48-9BA2-E4A412AD6296}" srcOrd="1" destOrd="0" presId="urn:microsoft.com/office/officeart/2005/8/layout/lProcess2"/>
    <dgm:cxn modelId="{F55B559C-A6F5-494C-87B3-D386F173C69A}" type="presParOf" srcId="{7F144CD5-AB5D-6643-941F-C64B94306CD8}" destId="{D186646B-8537-FC42-BAA5-CCA5CD138D76}"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1726A-CC87-8940-BACD-CA2F0F456EE3}">
      <dsp:nvSpPr>
        <dsp:cNvPr id="0" name=""/>
        <dsp:cNvSpPr/>
      </dsp:nvSpPr>
      <dsp:spPr>
        <a:xfrm>
          <a:off x="1380793" y="179"/>
          <a:ext cx="1196578" cy="1196578"/>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Revenue</a:t>
          </a:r>
        </a:p>
      </dsp:txBody>
      <dsp:txXfrm>
        <a:off x="1556028" y="175414"/>
        <a:ext cx="846108" cy="846108"/>
      </dsp:txXfrm>
    </dsp:sp>
    <dsp:sp modelId="{5FA92EF8-304F-4C4F-8A4F-D86407B269F6}">
      <dsp:nvSpPr>
        <dsp:cNvPr id="0" name=""/>
        <dsp:cNvSpPr/>
      </dsp:nvSpPr>
      <dsp:spPr>
        <a:xfrm>
          <a:off x="2674533" y="251460"/>
          <a:ext cx="694015" cy="694015"/>
        </a:xfrm>
        <a:prstGeom prst="mathMin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66525" y="516851"/>
        <a:ext cx="510031" cy="163233"/>
      </dsp:txXfrm>
    </dsp:sp>
    <dsp:sp modelId="{D982370E-2E8B-D94A-8C30-6D362A0DD8A8}">
      <dsp:nvSpPr>
        <dsp:cNvPr id="0" name=""/>
        <dsp:cNvSpPr/>
      </dsp:nvSpPr>
      <dsp:spPr>
        <a:xfrm>
          <a:off x="3465710" y="179"/>
          <a:ext cx="1196578" cy="1196578"/>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Expenses</a:t>
          </a:r>
        </a:p>
      </dsp:txBody>
      <dsp:txXfrm>
        <a:off x="3640945" y="175414"/>
        <a:ext cx="846108" cy="846108"/>
      </dsp:txXfrm>
    </dsp:sp>
    <dsp:sp modelId="{0F3F69D0-BE67-3A42-8457-47FBD4A5B751}">
      <dsp:nvSpPr>
        <dsp:cNvPr id="0" name=""/>
        <dsp:cNvSpPr/>
      </dsp:nvSpPr>
      <dsp:spPr>
        <a:xfrm>
          <a:off x="4759451" y="251460"/>
          <a:ext cx="694015" cy="694015"/>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51443" y="394427"/>
        <a:ext cx="510031" cy="408081"/>
      </dsp:txXfrm>
    </dsp:sp>
    <dsp:sp modelId="{286A0C32-629A-2F49-8629-FBCFA9ADD59B}">
      <dsp:nvSpPr>
        <dsp:cNvPr id="0" name=""/>
        <dsp:cNvSpPr/>
      </dsp:nvSpPr>
      <dsp:spPr>
        <a:xfrm>
          <a:off x="5550628" y="179"/>
          <a:ext cx="1196578" cy="1196578"/>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Profit</a:t>
          </a:r>
        </a:p>
      </dsp:txBody>
      <dsp:txXfrm>
        <a:off x="5725863" y="175414"/>
        <a:ext cx="846108" cy="846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5B029-26E9-1C46-8D14-05F18586CB0C}">
      <dsp:nvSpPr>
        <dsp:cNvPr id="0" name=""/>
        <dsp:cNvSpPr/>
      </dsp:nvSpPr>
      <dsp:spPr>
        <a:xfrm>
          <a:off x="609" y="0"/>
          <a:ext cx="1585287" cy="47955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TO PREDICT</a:t>
          </a:r>
          <a:r>
            <a:rPr lang="en-US" sz="1900" kern="1200" dirty="0"/>
            <a:t>, timely and consistently</a:t>
          </a:r>
        </a:p>
      </dsp:txBody>
      <dsp:txXfrm>
        <a:off x="609" y="0"/>
        <a:ext cx="1585287" cy="1438669"/>
      </dsp:txXfrm>
    </dsp:sp>
    <dsp:sp modelId="{2CD0CCFB-10FC-C64D-A9CB-66F5787FEFFB}">
      <dsp:nvSpPr>
        <dsp:cNvPr id="0" name=""/>
        <dsp:cNvSpPr/>
      </dsp:nvSpPr>
      <dsp:spPr>
        <a:xfrm>
          <a:off x="159138" y="1440074"/>
          <a:ext cx="1268230" cy="144592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Patient Behaviors</a:t>
          </a:r>
        </a:p>
      </dsp:txBody>
      <dsp:txXfrm>
        <a:off x="196283" y="1477219"/>
        <a:ext cx="1193940" cy="1371638"/>
      </dsp:txXfrm>
    </dsp:sp>
    <dsp:sp modelId="{0D57BBAB-E3FF-A34C-B187-5A805DA9778C}">
      <dsp:nvSpPr>
        <dsp:cNvPr id="0" name=""/>
        <dsp:cNvSpPr/>
      </dsp:nvSpPr>
      <dsp:spPr>
        <a:xfrm>
          <a:off x="159138" y="3108453"/>
          <a:ext cx="1268230" cy="144592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Adverse Clinical Events</a:t>
          </a:r>
        </a:p>
      </dsp:txBody>
      <dsp:txXfrm>
        <a:off x="196283" y="3145598"/>
        <a:ext cx="1193940" cy="1371638"/>
      </dsp:txXfrm>
    </dsp:sp>
    <dsp:sp modelId="{EF9C26F4-30F1-C849-8880-B9C922029886}">
      <dsp:nvSpPr>
        <dsp:cNvPr id="0" name=""/>
        <dsp:cNvSpPr/>
      </dsp:nvSpPr>
      <dsp:spPr>
        <a:xfrm>
          <a:off x="1704794" y="0"/>
          <a:ext cx="1585287" cy="47955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TO ENGAGE</a:t>
          </a:r>
          <a:r>
            <a:rPr lang="en-US" sz="1900" kern="1200" dirty="0"/>
            <a:t>, in a patient-preferred way</a:t>
          </a:r>
        </a:p>
      </dsp:txBody>
      <dsp:txXfrm>
        <a:off x="1704794" y="0"/>
        <a:ext cx="1585287" cy="1438669"/>
      </dsp:txXfrm>
    </dsp:sp>
    <dsp:sp modelId="{B0A537B1-1644-E341-B85D-F91CF95068A4}">
      <dsp:nvSpPr>
        <dsp:cNvPr id="0" name=""/>
        <dsp:cNvSpPr/>
      </dsp:nvSpPr>
      <dsp:spPr>
        <a:xfrm>
          <a:off x="1863322" y="1440074"/>
          <a:ext cx="1268230" cy="144592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Patients </a:t>
          </a:r>
        </a:p>
        <a:p>
          <a:pPr marL="0" lvl="0" indent="0" algn="ctr" defTabSz="800100">
            <a:lnSpc>
              <a:spcPct val="90000"/>
            </a:lnSpc>
            <a:spcBef>
              <a:spcPct val="0"/>
            </a:spcBef>
            <a:spcAft>
              <a:spcPct val="35000"/>
            </a:spcAft>
            <a:buNone/>
          </a:pPr>
          <a:r>
            <a:rPr lang="en-US" sz="1800" kern="1200" dirty="0"/>
            <a:t>&amp; </a:t>
          </a:r>
        </a:p>
        <a:p>
          <a:pPr marL="0" lvl="0" indent="0" algn="ctr" defTabSz="800100">
            <a:lnSpc>
              <a:spcPct val="90000"/>
            </a:lnSpc>
            <a:spcBef>
              <a:spcPct val="0"/>
            </a:spcBef>
            <a:spcAft>
              <a:spcPct val="35000"/>
            </a:spcAft>
            <a:buNone/>
          </a:pPr>
          <a:r>
            <a:rPr lang="en-US" sz="1800" kern="1200" dirty="0"/>
            <a:t>Family</a:t>
          </a:r>
        </a:p>
      </dsp:txBody>
      <dsp:txXfrm>
        <a:off x="1900467" y="1477219"/>
        <a:ext cx="1193940" cy="1371638"/>
      </dsp:txXfrm>
    </dsp:sp>
    <dsp:sp modelId="{D2BB8876-8FFE-2C4A-876F-27A1B9852F9E}">
      <dsp:nvSpPr>
        <dsp:cNvPr id="0" name=""/>
        <dsp:cNvSpPr/>
      </dsp:nvSpPr>
      <dsp:spPr>
        <a:xfrm>
          <a:off x="1863322" y="3108453"/>
          <a:ext cx="1268230" cy="144592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Clinician</a:t>
          </a:r>
        </a:p>
      </dsp:txBody>
      <dsp:txXfrm>
        <a:off x="1900467" y="3145598"/>
        <a:ext cx="1193940" cy="1371638"/>
      </dsp:txXfrm>
    </dsp:sp>
    <dsp:sp modelId="{5DCBB4E8-2AC0-CA40-B13A-8376F8BF5473}">
      <dsp:nvSpPr>
        <dsp:cNvPr id="0" name=""/>
        <dsp:cNvSpPr/>
      </dsp:nvSpPr>
      <dsp:spPr>
        <a:xfrm>
          <a:off x="3408978" y="0"/>
          <a:ext cx="1585287" cy="47955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TO PERFORM</a:t>
          </a:r>
          <a:r>
            <a:rPr lang="en-US" sz="1900" kern="1200" dirty="0"/>
            <a:t>, efficiently and effectively</a:t>
          </a:r>
        </a:p>
      </dsp:txBody>
      <dsp:txXfrm>
        <a:off x="3408978" y="0"/>
        <a:ext cx="1585287" cy="1438669"/>
      </dsp:txXfrm>
    </dsp:sp>
    <dsp:sp modelId="{6B6F3C9C-B1B2-DE4D-A13C-2D862F419C83}">
      <dsp:nvSpPr>
        <dsp:cNvPr id="0" name=""/>
        <dsp:cNvSpPr/>
      </dsp:nvSpPr>
      <dsp:spPr>
        <a:xfrm>
          <a:off x="3567507" y="1440074"/>
          <a:ext cx="1268230" cy="144592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Diagnostics &amp; Treatment</a:t>
          </a:r>
        </a:p>
      </dsp:txBody>
      <dsp:txXfrm>
        <a:off x="3604652" y="1477219"/>
        <a:ext cx="1193940" cy="1371638"/>
      </dsp:txXfrm>
    </dsp:sp>
    <dsp:sp modelId="{D186646B-8537-FC42-BAA5-CCA5CD138D76}">
      <dsp:nvSpPr>
        <dsp:cNvPr id="0" name=""/>
        <dsp:cNvSpPr/>
      </dsp:nvSpPr>
      <dsp:spPr>
        <a:xfrm>
          <a:off x="3567507" y="3108453"/>
          <a:ext cx="1268230" cy="144592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Right Setting</a:t>
          </a:r>
        </a:p>
      </dsp:txBody>
      <dsp:txXfrm>
        <a:off x="3604652" y="3145598"/>
        <a:ext cx="1193940" cy="137163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A3161-E8FB-0343-92D8-3400E4E3BF83}" type="datetimeFigureOut">
              <a:rPr lang="en-US" smtClean="0"/>
              <a:t>12/12/19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0DF71-BD5E-8247-8DAD-883650D96F51}" type="slidenum">
              <a:rPr lang="en-US" smtClean="0"/>
              <a:t>‹#›</a:t>
            </a:fld>
            <a:endParaRPr lang="en-US"/>
          </a:p>
        </p:txBody>
      </p:sp>
    </p:spTree>
    <p:extLst>
      <p:ext uri="{BB962C8B-B14F-4D97-AF65-F5344CB8AC3E}">
        <p14:creationId xmlns:p14="http://schemas.microsoft.com/office/powerpoint/2010/main" val="197772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a-my.kp.org/pebb" TargetMode="External"/><Relationship Id="rId13" Type="http://schemas.openxmlformats.org/officeDocument/2006/relationships/hyperlink" Target="tel:1-800-446-8882" TargetMode="External"/><Relationship Id="rId18" Type="http://schemas.openxmlformats.org/officeDocument/2006/relationships/hyperlink" Target="https://wa-medicare.kaiserpermanente.org/glossary.html" TargetMode="External"/><Relationship Id="rId3" Type="http://schemas.openxmlformats.org/officeDocument/2006/relationships/hyperlink" Target="https://wa.kaiserpermanente.org/" TargetMode="External"/><Relationship Id="rId7" Type="http://schemas.openxmlformats.org/officeDocument/2006/relationships/hyperlink" Target="tel:1-800-581-8252" TargetMode="External"/><Relationship Id="rId12" Type="http://schemas.openxmlformats.org/officeDocument/2006/relationships/hyperlink" Target="https://wa-medicare.kaiserpermanente.org/information-request.html" TargetMode="External"/><Relationship Id="rId17" Type="http://schemas.openxmlformats.org/officeDocument/2006/relationships/hyperlink" Target="https://wa-medicare.kaiserpermanente.org/medicare-donut-hole.html" TargetMode="External"/><Relationship Id="rId2" Type="http://schemas.openxmlformats.org/officeDocument/2006/relationships/slide" Target="../slides/slide3.xml"/><Relationship Id="rId16" Type="http://schemas.openxmlformats.org/officeDocument/2006/relationships/hyperlink" Target="https://wa-medicare.kaiserpermanente.org/eligibility.html" TargetMode="External"/><Relationship Id="rId20" Type="http://schemas.openxmlformats.org/officeDocument/2006/relationships/hyperlink" Target="https://wa.kaiserpermanente.org/html/public/customer-service/site-policies" TargetMode="External"/><Relationship Id="rId1" Type="http://schemas.openxmlformats.org/officeDocument/2006/relationships/notesMaster" Target="../notesMasters/notesMaster1.xml"/><Relationship Id="rId6" Type="http://schemas.openxmlformats.org/officeDocument/2006/relationships/hyperlink" Target="https://wa-medicare.kaiserpermanente.org/understanding-medicare.html" TargetMode="External"/><Relationship Id="rId11" Type="http://schemas.openxmlformats.org/officeDocument/2006/relationships/hyperlink" Target="https://wa-medicare.kaiserpermanente.org/seminars.html" TargetMode="External"/><Relationship Id="rId5" Type="http://schemas.openxmlformats.org/officeDocument/2006/relationships/hyperlink" Target="tel:1-800-772-1213" TargetMode="External"/><Relationship Id="rId15" Type="http://schemas.openxmlformats.org/officeDocument/2006/relationships/hyperlink" Target="https://wa-medicare.kaiserpermanente.org/choosing-a-plan.html" TargetMode="External"/><Relationship Id="rId10" Type="http://schemas.openxmlformats.org/officeDocument/2006/relationships/hyperlink" Target="https://wa-medicare.kaiserpermanente.org/enroll.html" TargetMode="External"/><Relationship Id="rId19" Type="http://schemas.openxmlformats.org/officeDocument/2006/relationships/hyperlink" Target="https://wa.kaiserpermanente.org/html/public/language-resources" TargetMode="External"/><Relationship Id="rId4" Type="http://schemas.openxmlformats.org/officeDocument/2006/relationships/hyperlink" Target="https://wa-medicare.kaiserpermanente.org/" TargetMode="External"/><Relationship Id="rId9" Type="http://schemas.openxmlformats.org/officeDocument/2006/relationships/hyperlink" Target="https://healthplans.kaiserpermanente.org/federal-employees-fehb/region-selector-page/" TargetMode="External"/><Relationship Id="rId14" Type="http://schemas.openxmlformats.org/officeDocument/2006/relationships/hyperlink" Target="tel:1-888-901-460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06400" y="709613"/>
            <a:ext cx="6313488" cy="3552825"/>
          </a:xfrm>
          <a:ln/>
        </p:spPr>
      </p:sp>
      <p:sp>
        <p:nvSpPr>
          <p:cNvPr id="66563" name="Notes Placeholder 2"/>
          <p:cNvSpPr>
            <a:spLocks noGrp="1"/>
          </p:cNvSpPr>
          <p:nvPr>
            <p:ph type="body" idx="1"/>
          </p:nvPr>
        </p:nvSpPr>
        <p:spPr>
          <a:noFill/>
          <a:ln/>
        </p:spPr>
        <p:txBody>
          <a:bodyPr/>
          <a:lstStyle/>
          <a:p>
            <a:endParaRPr lang="en-US" dirty="0">
              <a:latin typeface="Arial" pitchFamily="34" charset="0"/>
            </a:endParaRPr>
          </a:p>
        </p:txBody>
      </p:sp>
      <p:sp>
        <p:nvSpPr>
          <p:cNvPr id="66564" name="Slide Number Placeholder 3"/>
          <p:cNvSpPr>
            <a:spLocks noGrp="1"/>
          </p:cNvSpPr>
          <p:nvPr>
            <p:ph type="sldNum" sz="quarter" idx="5"/>
          </p:nvPr>
        </p:nvSpPr>
        <p:spPr>
          <a:noFill/>
        </p:spPr>
        <p:txBody>
          <a:bodyPr/>
          <a:lstStyle/>
          <a:p>
            <a:pPr defTabSz="932048">
              <a:defRPr/>
            </a:pPr>
            <a:fld id="{EEEC8EC4-A1A7-4CBF-B08A-9A74688E8C19}" type="slidenum">
              <a:rPr lang="en-US">
                <a:solidFill>
                  <a:prstClr val="black"/>
                </a:solidFill>
                <a:latin typeface="Calibri"/>
              </a:rPr>
              <a:pPr defTabSz="932048">
                <a:defRPr/>
              </a:pPr>
              <a:t>1</a:t>
            </a:fld>
            <a:endParaRPr lang="en-US" dirty="0">
              <a:solidFill>
                <a:prstClr val="black"/>
              </a:solidFill>
              <a:latin typeface="Calibri"/>
            </a:endParaRPr>
          </a:p>
        </p:txBody>
      </p:sp>
    </p:spTree>
    <p:extLst>
      <p:ext uri="{BB962C8B-B14F-4D97-AF65-F5344CB8AC3E}">
        <p14:creationId xmlns:p14="http://schemas.microsoft.com/office/powerpoint/2010/main" val="166789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u="none" strike="noStrike" kern="1200" dirty="0">
                <a:solidFill>
                  <a:schemeClr val="tx1"/>
                </a:solidFill>
                <a:effectLst/>
                <a:latin typeface="+mn-lt"/>
                <a:ea typeface="+mn-ea"/>
                <a:cs typeface="+mn-cs"/>
                <a:hlinkClick r:id="rId3"/>
              </a:rPr>
              <a:t>https://www.kff.org/medicare/issue-brief/a-dozen-facts-about-medicare-advantage-in-2019/</a:t>
            </a:r>
          </a:p>
          <a:p>
            <a:pPr fontAlgn="base"/>
            <a:endParaRPr lang="en-US" sz="1200" u="none" strike="noStrike" kern="1200" dirty="0">
              <a:solidFill>
                <a:schemeClr val="tx1"/>
              </a:solidFill>
              <a:effectLst/>
              <a:latin typeface="+mn-lt"/>
              <a:ea typeface="+mn-ea"/>
              <a:cs typeface="+mn-cs"/>
              <a:hlinkClick r:id="rId3"/>
            </a:endParaRPr>
          </a:p>
          <a:p>
            <a:r>
              <a:rPr lang="en-US" dirty="0"/>
              <a:t>MA: https://</a:t>
            </a:r>
            <a:r>
              <a:rPr lang="en-US" dirty="0" err="1"/>
              <a:t>www.navigant.com</a:t>
            </a:r>
            <a:r>
              <a:rPr lang="en-US" dirty="0"/>
              <a:t>/insights/healthcare/2019/</a:t>
            </a:r>
            <a:r>
              <a:rPr lang="en-US" dirty="0" err="1"/>
              <a:t>medicare</a:t>
            </a:r>
            <a:r>
              <a:rPr lang="en-US" dirty="0"/>
              <a:t>-advantage-extend-advantage</a:t>
            </a:r>
          </a:p>
          <a:p>
            <a:r>
              <a:rPr lang="en-US" dirty="0"/>
              <a:t>https://</a:t>
            </a:r>
            <a:r>
              <a:rPr lang="en-US" dirty="0" err="1"/>
              <a:t>www.lek.com</a:t>
            </a:r>
            <a:r>
              <a:rPr lang="en-US" dirty="0"/>
              <a:t>/sites/default/files/insights/pdf-attachments/1969_Medicare_AdvantageLEK_Executive_Insights_1.pdf</a:t>
            </a:r>
          </a:p>
          <a:p>
            <a:pPr fontAlgn="base"/>
            <a:endParaRPr lang="en-US" sz="1200" u="none" strike="noStrike" kern="1200" dirty="0">
              <a:solidFill>
                <a:schemeClr val="tx1"/>
              </a:solidFill>
              <a:effectLst/>
              <a:latin typeface="+mn-lt"/>
              <a:ea typeface="+mn-ea"/>
              <a:cs typeface="+mn-cs"/>
              <a:hlinkClick r:id="rId3"/>
            </a:endParaRPr>
          </a:p>
          <a:p>
            <a:pPr fontAlgn="base"/>
            <a:br>
              <a:rPr lang="en-US" sz="1200" u="none" strike="noStrike" kern="1200" dirty="0">
                <a:solidFill>
                  <a:schemeClr val="tx1"/>
                </a:solidFill>
                <a:effectLst/>
                <a:latin typeface="+mn-lt"/>
                <a:ea typeface="+mn-ea"/>
                <a:cs typeface="+mn-cs"/>
                <a:hlinkClick r:id="rId3"/>
              </a:rPr>
            </a:br>
            <a:r>
              <a:rPr lang="en-US" sz="1200" b="0" u="none" strike="noStrike" kern="1200" dirty="0">
                <a:solidFill>
                  <a:schemeClr val="tx1"/>
                </a:solidFill>
                <a:effectLst/>
                <a:latin typeface="+mn-lt"/>
                <a:ea typeface="+mn-ea"/>
                <a:cs typeface="+mn-cs"/>
                <a:hlinkClick r:id="rId4"/>
              </a:rPr>
              <a:t>Medicare Health Plans</a:t>
            </a:r>
            <a:endParaRPr lang="en-US" sz="1200" kern="1200" dirty="0">
              <a:solidFill>
                <a:schemeClr val="tx1"/>
              </a:solidFill>
              <a:effectLst/>
              <a:latin typeface="+mn-lt"/>
              <a:ea typeface="+mn-ea"/>
              <a:cs typeface="+mn-cs"/>
            </a:endParaRPr>
          </a:p>
          <a:p>
            <a:pPr fontAlgn="b"/>
            <a:r>
              <a:rPr lang="en-US" sz="1200" b="0" i="0" u="none" strike="noStrike" kern="1200" dirty="0">
                <a:solidFill>
                  <a:schemeClr val="tx1"/>
                </a:solidFill>
                <a:effectLst/>
                <a:latin typeface="+mn-lt"/>
                <a:ea typeface="+mn-ea"/>
                <a:cs typeface="+mn-cs"/>
              </a:rPr>
              <a:t>Original Medicare vs. Medicare Advantage</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Understanding your Medicare choices</a:t>
            </a:r>
          </a:p>
          <a:p>
            <a:pPr fontAlgn="base"/>
            <a:r>
              <a:rPr lang="en-US" sz="1200" b="1" i="0" u="none" strike="noStrike" kern="1200" dirty="0">
                <a:solidFill>
                  <a:schemeClr val="tx1"/>
                </a:solidFill>
                <a:effectLst/>
                <a:latin typeface="+mn-lt"/>
                <a:ea typeface="+mn-ea"/>
                <a:cs typeface="+mn-cs"/>
              </a:rPr>
              <a:t>By Karen Lewis-Smith</a:t>
            </a:r>
            <a:br>
              <a:rPr lang="en-US" sz="1200" b="1" i="0" u="none" strike="noStrike"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rPr>
              <a:t>Regional Director, Government Programs, Kaiser Foundation Health Plan of Washington</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If you're nearing age 65 or have already reached that milestone, you've undoubtedly heard about Original Medicare and Medicare Advantage. Even if you choose Medicare Advantage, remember you'll need to first enroll in Original Medicare (Medicare Parts A and B). </a:t>
            </a:r>
          </a:p>
          <a:p>
            <a:pPr fontAlgn="base"/>
            <a:r>
              <a:rPr lang="en-US" sz="1200" b="0" i="0" u="none" strike="noStrike" kern="1200" dirty="0">
                <a:solidFill>
                  <a:schemeClr val="tx1"/>
                </a:solidFill>
                <a:effectLst/>
                <a:latin typeface="+mn-lt"/>
                <a:ea typeface="+mn-ea"/>
                <a:cs typeface="+mn-cs"/>
              </a:rPr>
              <a:t>To decide which option is best for you, you'll need to consider your health care needs, budget, and personal preferences. Read on for a summary of facts that will help you weigh the pros and cons of each coverage approach.</a:t>
            </a:r>
          </a:p>
          <a:p>
            <a:pPr fontAlgn="base"/>
            <a:r>
              <a:rPr lang="en-US" sz="1200" b="1" i="0" u="none" strike="noStrike" kern="1200" dirty="0">
                <a:solidFill>
                  <a:schemeClr val="tx1"/>
                </a:solidFill>
                <a:effectLst/>
                <a:latin typeface="+mn-lt"/>
                <a:ea typeface="+mn-ea"/>
                <a:cs typeface="+mn-cs"/>
              </a:rPr>
              <a:t>What it is</a:t>
            </a:r>
          </a:p>
          <a:p>
            <a:pPr fontAlgn="base"/>
            <a:r>
              <a:rPr lang="en-US" sz="1200" b="1" i="0" u="none" strike="noStrike" kern="1200" dirty="0">
                <a:solidFill>
                  <a:schemeClr val="tx1"/>
                </a:solidFill>
                <a:effectLst/>
                <a:latin typeface="+mn-lt"/>
                <a:ea typeface="+mn-ea"/>
                <a:cs typeface="+mn-cs"/>
              </a:rPr>
              <a:t>Original Medicare:</a:t>
            </a:r>
            <a:r>
              <a:rPr lang="en-US" sz="1200" b="0" i="0" u="none" strike="noStrike" kern="1200" dirty="0">
                <a:solidFill>
                  <a:schemeClr val="tx1"/>
                </a:solidFill>
                <a:effectLst/>
                <a:latin typeface="+mn-lt"/>
                <a:ea typeface="+mn-ea"/>
                <a:cs typeface="+mn-cs"/>
              </a:rPr>
              <a:t> Federal government's traditional no-frills fee-for-service plan.</a:t>
            </a:r>
          </a:p>
          <a:p>
            <a:pPr fontAlgn="base"/>
            <a:r>
              <a:rPr lang="en-US" sz="1200" b="1" i="0" u="none" strike="noStrike" kern="1200" dirty="0">
                <a:solidFill>
                  <a:schemeClr val="tx1"/>
                </a:solidFill>
                <a:effectLst/>
                <a:latin typeface="+mn-lt"/>
                <a:ea typeface="+mn-ea"/>
                <a:cs typeface="+mn-cs"/>
              </a:rPr>
              <a:t>Medicare Advantage:</a:t>
            </a:r>
            <a:r>
              <a:rPr lang="en-US" sz="1200" b="0" i="0" u="none" strike="noStrike" kern="1200" dirty="0">
                <a:solidFill>
                  <a:schemeClr val="tx1"/>
                </a:solidFill>
                <a:effectLst/>
                <a:latin typeface="+mn-lt"/>
                <a:ea typeface="+mn-ea"/>
                <a:cs typeface="+mn-cs"/>
              </a:rPr>
              <a:t> Also known as Medicare Part C or MA plans, these are offered by private insurance companies and approved and partially funded by the federal government.</a:t>
            </a:r>
          </a:p>
          <a:p>
            <a:pPr fontAlgn="base"/>
            <a:r>
              <a:rPr lang="en-US" sz="1200" b="1" i="0" u="none" strike="noStrike" kern="1200" dirty="0">
                <a:solidFill>
                  <a:schemeClr val="tx1"/>
                </a:solidFill>
                <a:effectLst/>
                <a:latin typeface="+mn-lt"/>
                <a:ea typeface="+mn-ea"/>
                <a:cs typeface="+mn-cs"/>
              </a:rPr>
              <a:t>Who's eligible</a:t>
            </a:r>
          </a:p>
          <a:p>
            <a:pPr fontAlgn="base"/>
            <a:r>
              <a:rPr lang="en-US" sz="1200" b="1" i="0" u="none" strike="noStrike" kern="1200" dirty="0">
                <a:solidFill>
                  <a:schemeClr val="tx1"/>
                </a:solidFill>
                <a:effectLst/>
                <a:latin typeface="+mn-lt"/>
                <a:ea typeface="+mn-ea"/>
                <a:cs typeface="+mn-cs"/>
              </a:rPr>
              <a:t>Original Medicare:</a:t>
            </a:r>
            <a:r>
              <a:rPr lang="en-US" sz="1200" b="0" i="0" u="none" strike="noStrike" kern="1200" dirty="0">
                <a:solidFill>
                  <a:schemeClr val="tx1"/>
                </a:solidFill>
                <a:effectLst/>
                <a:latin typeface="+mn-lt"/>
                <a:ea typeface="+mn-ea"/>
                <a:cs typeface="+mn-cs"/>
              </a:rPr>
              <a:t> American citizens and permanent residents who are 65 years of age or older or who have collected disability benefits for 2 or more years.</a:t>
            </a:r>
          </a:p>
          <a:p>
            <a:pPr fontAlgn="base"/>
            <a:r>
              <a:rPr lang="en-US" sz="1200" b="1" i="0" u="none" strike="noStrike" kern="1200" dirty="0">
                <a:solidFill>
                  <a:schemeClr val="tx1"/>
                </a:solidFill>
                <a:effectLst/>
                <a:latin typeface="+mn-lt"/>
                <a:ea typeface="+mn-ea"/>
                <a:cs typeface="+mn-cs"/>
              </a:rPr>
              <a:t>Note:</a:t>
            </a:r>
            <a:r>
              <a:rPr lang="en-US" sz="1200" b="0" i="0" u="none" strike="noStrike" kern="1200" dirty="0">
                <a:solidFill>
                  <a:schemeClr val="tx1"/>
                </a:solidFill>
                <a:effectLst/>
                <a:latin typeface="+mn-lt"/>
                <a:ea typeface="+mn-ea"/>
                <a:cs typeface="+mn-cs"/>
              </a:rPr>
              <a:t> Those diagnosed with amyotrophic lateral sclerosis (ALS) or end-stage renal disease (ESRD) are exempt from the 2-year waiting period.</a:t>
            </a:r>
          </a:p>
          <a:p>
            <a:pPr fontAlgn="base"/>
            <a:r>
              <a:rPr lang="en-US" sz="1200" b="1" i="0" u="none" strike="noStrike" kern="1200" dirty="0">
                <a:solidFill>
                  <a:schemeClr val="tx1"/>
                </a:solidFill>
                <a:effectLst/>
                <a:latin typeface="+mn-lt"/>
                <a:ea typeface="+mn-ea"/>
                <a:cs typeface="+mn-cs"/>
              </a:rPr>
              <a:t>Medicare Advantage:</a:t>
            </a:r>
            <a:r>
              <a:rPr lang="en-US" sz="1200" b="0" i="0" u="none" strike="noStrike" kern="1200" dirty="0">
                <a:solidFill>
                  <a:schemeClr val="tx1"/>
                </a:solidFill>
                <a:effectLst/>
                <a:latin typeface="+mn-lt"/>
                <a:ea typeface="+mn-ea"/>
                <a:cs typeface="+mn-cs"/>
              </a:rPr>
              <a:t> Most people who are enrolled in both Medicare Parts A and B.</a:t>
            </a:r>
          </a:p>
          <a:p>
            <a:pPr fontAlgn="base"/>
            <a:r>
              <a:rPr lang="en-US" sz="1200" b="1" i="0" u="none" strike="noStrike" kern="1200" dirty="0">
                <a:solidFill>
                  <a:schemeClr val="tx1"/>
                </a:solidFill>
                <a:effectLst/>
                <a:latin typeface="+mn-lt"/>
                <a:ea typeface="+mn-ea"/>
                <a:cs typeface="+mn-cs"/>
              </a:rPr>
              <a:t>What it covers</a:t>
            </a:r>
          </a:p>
          <a:p>
            <a:pPr fontAlgn="base"/>
            <a:r>
              <a:rPr lang="en-US" sz="1200" b="1" i="0" u="none" strike="noStrike" kern="1200" dirty="0">
                <a:solidFill>
                  <a:schemeClr val="tx1"/>
                </a:solidFill>
                <a:effectLst/>
                <a:latin typeface="+mn-lt"/>
                <a:ea typeface="+mn-ea"/>
                <a:cs typeface="+mn-cs"/>
              </a:rPr>
              <a:t>Original Medicare:</a:t>
            </a:r>
            <a:r>
              <a:rPr lang="en-US" sz="1200" b="0" i="0" u="none" strike="noStrike" kern="1200" dirty="0">
                <a:solidFill>
                  <a:schemeClr val="tx1"/>
                </a:solidFill>
                <a:effectLst/>
                <a:latin typeface="+mn-lt"/>
                <a:ea typeface="+mn-ea"/>
                <a:cs typeface="+mn-cs"/>
              </a:rPr>
              <a:t> Includes Medicare Part A (inpatient hospital coverage) and Part B (outpatient medical services).</a:t>
            </a:r>
          </a:p>
          <a:p>
            <a:pPr fontAlgn="base"/>
            <a:r>
              <a:rPr lang="en-US" sz="1200" b="1" i="0" u="none" strike="noStrike" kern="1200" dirty="0">
                <a:solidFill>
                  <a:schemeClr val="tx1"/>
                </a:solidFill>
                <a:effectLst/>
                <a:latin typeface="+mn-lt"/>
                <a:ea typeface="+mn-ea"/>
                <a:cs typeface="+mn-cs"/>
              </a:rPr>
              <a:t>Medicare Advantage:</a:t>
            </a:r>
            <a:r>
              <a:rPr lang="en-US" sz="1200" b="0" i="0" u="none" strike="noStrike" kern="1200" dirty="0">
                <a:solidFill>
                  <a:schemeClr val="tx1"/>
                </a:solidFill>
                <a:effectLst/>
                <a:latin typeface="+mn-lt"/>
                <a:ea typeface="+mn-ea"/>
                <a:cs typeface="+mn-cs"/>
              </a:rPr>
              <a:t> The same inpatient and outpatient services as Original Medicare. In addition, plans often include Medicare Part D (also known as Medicare Advantage prescription drug plans); vision, hearing, and dental benefits; and health and wellness services.</a:t>
            </a:r>
          </a:p>
          <a:p>
            <a:pPr fontAlgn="base"/>
            <a:r>
              <a:rPr lang="en-US" sz="1200" b="1" i="0" u="none" strike="noStrike" kern="1200" dirty="0">
                <a:solidFill>
                  <a:schemeClr val="tx1"/>
                </a:solidFill>
                <a:effectLst/>
                <a:latin typeface="+mn-lt"/>
                <a:ea typeface="+mn-ea"/>
                <a:cs typeface="+mn-cs"/>
              </a:rPr>
              <a:t>What it costs</a:t>
            </a:r>
          </a:p>
          <a:p>
            <a:pPr fontAlgn="base"/>
            <a:r>
              <a:rPr lang="en-US" sz="1200" b="1" i="0" u="none" strike="noStrike" kern="1200" dirty="0">
                <a:solidFill>
                  <a:schemeClr val="tx1"/>
                </a:solidFill>
                <a:effectLst/>
                <a:latin typeface="+mn-lt"/>
                <a:ea typeface="+mn-ea"/>
                <a:cs typeface="+mn-cs"/>
              </a:rPr>
              <a:t>Original Medicare:</a:t>
            </a:r>
            <a:r>
              <a:rPr lang="en-US" sz="1200" b="0" i="0" u="none" strike="noStrike" kern="1200" dirty="0">
                <a:solidFill>
                  <a:schemeClr val="tx1"/>
                </a:solidFill>
                <a:effectLst/>
                <a:latin typeface="+mn-lt"/>
                <a:ea typeface="+mn-ea"/>
                <a:cs typeface="+mn-cs"/>
              </a:rPr>
              <a:t> For most people, there's no premium for Part A.</a:t>
            </a:r>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You pay a Part B monthly premium, plus deductibles, copayments, and coinsurance (usually 20 percent of the Medicare-approved cost of the services covered by Part B).</a:t>
            </a:r>
          </a:p>
          <a:p>
            <a:pPr fontAlgn="base"/>
            <a:r>
              <a:rPr lang="en-US" sz="1200" b="1" i="0" u="none" strike="noStrike" kern="1200" dirty="0">
                <a:solidFill>
                  <a:schemeClr val="tx1"/>
                </a:solidFill>
                <a:effectLst/>
                <a:latin typeface="+mn-lt"/>
                <a:ea typeface="+mn-ea"/>
                <a:cs typeface="+mn-cs"/>
              </a:rPr>
              <a:t>Medicare Advantage:</a:t>
            </a:r>
            <a:r>
              <a:rPr lang="en-US" sz="1200" b="0" i="0" u="none" strike="noStrike" kern="1200" dirty="0">
                <a:solidFill>
                  <a:schemeClr val="tx1"/>
                </a:solidFill>
                <a:effectLst/>
                <a:latin typeface="+mn-lt"/>
                <a:ea typeface="+mn-ea"/>
                <a:cs typeface="+mn-cs"/>
              </a:rPr>
              <a:t> You pay a Part B monthly premium, and your plan's premium, if it charges one. You'll also pay the plan's deductible, if applicable, and copays (a fixed dollar amount) or coinsurance (a percentage of the cost) for each office visit.</a:t>
            </a:r>
          </a:p>
          <a:p>
            <a:pPr fontAlgn="base"/>
            <a:r>
              <a:rPr lang="en-US" sz="1200" b="1" i="0" u="none" strike="noStrike" kern="1200" dirty="0">
                <a:solidFill>
                  <a:schemeClr val="tx1"/>
                </a:solidFill>
                <a:effectLst/>
                <a:latin typeface="+mn-lt"/>
                <a:ea typeface="+mn-ea"/>
                <a:cs typeface="+mn-cs"/>
              </a:rPr>
              <a:t>Out-of-pocket spending limits</a:t>
            </a:r>
          </a:p>
          <a:p>
            <a:pPr fontAlgn="base"/>
            <a:r>
              <a:rPr lang="en-US" sz="1200" b="1" i="0" u="none" strike="noStrike" kern="1200" dirty="0">
                <a:solidFill>
                  <a:schemeClr val="tx1"/>
                </a:solidFill>
                <a:effectLst/>
                <a:latin typeface="+mn-lt"/>
                <a:ea typeface="+mn-ea"/>
                <a:cs typeface="+mn-cs"/>
              </a:rPr>
              <a:t>Original Medicare:</a:t>
            </a:r>
            <a:r>
              <a:rPr lang="en-US" sz="1200" b="0" i="0" u="none" strike="noStrike" kern="1200" dirty="0">
                <a:solidFill>
                  <a:schemeClr val="tx1"/>
                </a:solidFill>
                <a:effectLst/>
                <a:latin typeface="+mn-lt"/>
                <a:ea typeface="+mn-ea"/>
                <a:cs typeface="+mn-cs"/>
              </a:rPr>
              <a:t> There is no limit on what you spend on health care. If you have a serious accident or illness, you'll continue to be responsible for a portion of the costs, no matter how expensive it gets.</a:t>
            </a:r>
          </a:p>
          <a:p>
            <a:pPr fontAlgn="base"/>
            <a:r>
              <a:rPr lang="en-US" sz="1200" b="1" i="0" u="none" strike="noStrike" kern="1200" dirty="0">
                <a:solidFill>
                  <a:schemeClr val="tx1"/>
                </a:solidFill>
                <a:effectLst/>
                <a:latin typeface="+mn-lt"/>
                <a:ea typeface="+mn-ea"/>
                <a:cs typeface="+mn-cs"/>
              </a:rPr>
              <a:t>Medicare Advantage</a:t>
            </a:r>
            <a:r>
              <a:rPr lang="en-US" sz="1200" b="0" i="0" u="none" strike="noStrike" kern="1200" dirty="0">
                <a:solidFill>
                  <a:schemeClr val="tx1"/>
                </a:solidFill>
                <a:effectLst/>
                <a:latin typeface="+mn-lt"/>
                <a:ea typeface="+mn-ea"/>
                <a:cs typeface="+mn-cs"/>
              </a:rPr>
              <a:t>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Out-of-pocket limits apply in some cases:</a:t>
            </a:r>
          </a:p>
          <a:p>
            <a:pPr fontAlgn="base"/>
            <a:r>
              <a:rPr lang="en-US" sz="1200" b="0" i="0" u="none" strike="noStrike" kern="1200" dirty="0">
                <a:solidFill>
                  <a:schemeClr val="tx1"/>
                </a:solidFill>
                <a:effectLst/>
                <a:latin typeface="+mn-lt"/>
                <a:ea typeface="+mn-ea"/>
                <a:cs typeface="+mn-cs"/>
              </a:rPr>
              <a:t>Plans must have an annual out-of-pocket limit, which protects you if you need expensive care. Once you reach that limit, the plan pays for all covered medical expenses for the rest of the calendar year.</a:t>
            </a:r>
          </a:p>
          <a:p>
            <a:pPr fontAlgn="base"/>
            <a:r>
              <a:rPr lang="en-US" sz="1200" b="0" i="0" u="none" strike="noStrike" kern="1200" dirty="0">
                <a:solidFill>
                  <a:schemeClr val="tx1"/>
                </a:solidFill>
                <a:effectLst/>
                <a:latin typeface="+mn-lt"/>
                <a:ea typeface="+mn-ea"/>
                <a:cs typeface="+mn-cs"/>
              </a:rPr>
              <a:t>The limit does not apply to Part D (prescription drug) benefits and other non-CMS-covered expenses such as vision and hearing hardware and optional dental coverage.</a:t>
            </a:r>
          </a:p>
          <a:p>
            <a:pPr fontAlgn="base"/>
            <a:r>
              <a:rPr lang="en-US" sz="1200" b="1" i="0" u="none" strike="noStrike" kern="1200" dirty="0">
                <a:solidFill>
                  <a:schemeClr val="tx1"/>
                </a:solidFill>
                <a:effectLst/>
                <a:latin typeface="+mn-lt"/>
                <a:ea typeface="+mn-ea"/>
                <a:cs typeface="+mn-cs"/>
              </a:rPr>
              <a:t>Providers</a:t>
            </a:r>
          </a:p>
          <a:p>
            <a:pPr fontAlgn="base"/>
            <a:r>
              <a:rPr lang="en-US" sz="1200" b="1" i="0" u="none" strike="noStrike" kern="1200" dirty="0">
                <a:solidFill>
                  <a:schemeClr val="tx1"/>
                </a:solidFill>
                <a:effectLst/>
                <a:latin typeface="+mn-lt"/>
                <a:ea typeface="+mn-ea"/>
                <a:cs typeface="+mn-cs"/>
              </a:rPr>
              <a:t>Original Medicare</a:t>
            </a:r>
            <a:r>
              <a:rPr lang="en-US" sz="1200" b="0" i="0" u="none" strike="noStrike" kern="1200" dirty="0">
                <a:solidFill>
                  <a:schemeClr val="tx1"/>
                </a:solidFill>
                <a:effectLst/>
                <a:latin typeface="+mn-lt"/>
                <a:ea typeface="+mn-ea"/>
                <a:cs typeface="+mn-cs"/>
              </a:rPr>
              <a:t>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What you need to know about providers for Original Medicare:</a:t>
            </a:r>
          </a:p>
          <a:p>
            <a:pPr fontAlgn="base"/>
            <a:r>
              <a:rPr lang="en-US" sz="1200" b="0" i="0" u="none" strike="noStrike" kern="1200" dirty="0">
                <a:solidFill>
                  <a:schemeClr val="tx1"/>
                </a:solidFill>
                <a:effectLst/>
                <a:latin typeface="+mn-lt"/>
                <a:ea typeface="+mn-ea"/>
                <a:cs typeface="+mn-cs"/>
              </a:rPr>
              <a:t>You may see any doctor in the United States who accepts Medicare. If you go to a doctor who doesn’t accept Medicare, you could pay more for services.</a:t>
            </a:r>
          </a:p>
          <a:p>
            <a:pPr fontAlgn="base"/>
            <a:r>
              <a:rPr lang="en-US" sz="1200" b="0" i="0" u="none" strike="noStrike" kern="1200" dirty="0">
                <a:solidFill>
                  <a:schemeClr val="tx1"/>
                </a:solidFill>
                <a:effectLst/>
                <a:latin typeface="+mn-lt"/>
                <a:ea typeface="+mn-ea"/>
                <a:cs typeface="+mn-cs"/>
              </a:rPr>
              <a:t>No referrals are needed to see specialists.</a:t>
            </a:r>
          </a:p>
          <a:p>
            <a:pPr fontAlgn="base"/>
            <a:r>
              <a:rPr lang="en-US" sz="1200" b="1" i="0" u="none" strike="noStrike" kern="1200" dirty="0">
                <a:solidFill>
                  <a:schemeClr val="tx1"/>
                </a:solidFill>
                <a:effectLst/>
                <a:latin typeface="+mn-lt"/>
                <a:ea typeface="+mn-ea"/>
                <a:cs typeface="+mn-cs"/>
              </a:rPr>
              <a:t>Medicare Advantage</a:t>
            </a:r>
            <a:r>
              <a:rPr lang="en-US" sz="1200" b="0" i="0" u="none" strike="noStrike" kern="1200" dirty="0">
                <a:solidFill>
                  <a:schemeClr val="tx1"/>
                </a:solidFill>
                <a:effectLst/>
                <a:latin typeface="+mn-lt"/>
                <a:ea typeface="+mn-ea"/>
                <a:cs typeface="+mn-cs"/>
              </a:rPr>
              <a:t>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What you need to know about providers for Medicare Advantage:</a:t>
            </a:r>
          </a:p>
          <a:p>
            <a:pPr fontAlgn="base"/>
            <a:r>
              <a:rPr lang="en-US" sz="1200" b="0" i="0" u="none" strike="noStrike" kern="1200" dirty="0">
                <a:solidFill>
                  <a:schemeClr val="tx1"/>
                </a:solidFill>
                <a:effectLst/>
                <a:latin typeface="+mn-lt"/>
                <a:ea typeface="+mn-ea"/>
                <a:cs typeface="+mn-cs"/>
              </a:rPr>
              <a:t>Most plans require you to visit doctors, hospitals, and other health care providers within the plan’s provider network. (It's one way they keep premiums reasonable.) If you get nonurgent or non-emergent care outside the network, you may be responsible for paying the entire bill.</a:t>
            </a:r>
          </a:p>
          <a:p>
            <a:pPr fontAlgn="base"/>
            <a:r>
              <a:rPr lang="en-US" sz="1200" b="0" i="0" u="none" strike="noStrike" kern="1200" dirty="0">
                <a:solidFill>
                  <a:schemeClr val="tx1"/>
                </a:solidFill>
                <a:effectLst/>
                <a:latin typeface="+mn-lt"/>
                <a:ea typeface="+mn-ea"/>
                <a:cs typeface="+mn-cs"/>
              </a:rPr>
              <a:t>Referrals may be needed to see specialists.</a:t>
            </a:r>
          </a:p>
          <a:p>
            <a:pPr fontAlgn="base"/>
            <a:r>
              <a:rPr lang="en-US" sz="1200" b="1" i="0" u="none" strike="noStrike" kern="1200" dirty="0">
                <a:solidFill>
                  <a:schemeClr val="tx1"/>
                </a:solidFill>
                <a:effectLst/>
                <a:latin typeface="+mn-lt"/>
                <a:ea typeface="+mn-ea"/>
                <a:cs typeface="+mn-cs"/>
              </a:rPr>
              <a:t>Other considerations</a:t>
            </a:r>
          </a:p>
          <a:p>
            <a:pPr fontAlgn="base"/>
            <a:r>
              <a:rPr lang="en-US" sz="1200" b="1" i="0" u="none" strike="noStrike" kern="1200" dirty="0">
                <a:solidFill>
                  <a:schemeClr val="tx1"/>
                </a:solidFill>
                <a:effectLst/>
                <a:latin typeface="+mn-lt"/>
                <a:ea typeface="+mn-ea"/>
                <a:cs typeface="+mn-cs"/>
              </a:rPr>
              <a:t>Original Medicare:</a:t>
            </a:r>
            <a:r>
              <a:rPr lang="en-US" sz="1200" b="0" i="0" u="none" strike="noStrike" kern="1200" dirty="0">
                <a:solidFill>
                  <a:schemeClr val="tx1"/>
                </a:solidFill>
                <a:effectLst/>
                <a:latin typeface="+mn-lt"/>
                <a:ea typeface="+mn-ea"/>
                <a:cs typeface="+mn-cs"/>
              </a:rPr>
              <a:t>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Here's what to consider when you're looking at Original Medicare:</a:t>
            </a:r>
          </a:p>
          <a:p>
            <a:pPr fontAlgn="base"/>
            <a:r>
              <a:rPr lang="en-US" sz="1200" b="0" i="0" u="none" strike="noStrike" kern="1200" dirty="0">
                <a:solidFill>
                  <a:schemeClr val="tx1"/>
                </a:solidFill>
                <a:effectLst/>
                <a:latin typeface="+mn-lt"/>
                <a:ea typeface="+mn-ea"/>
                <a:cs typeface="+mn-cs"/>
              </a:rPr>
              <a:t>Original Medicare doesn't include prescription drug coverage, so you may want to buy a separate standalone Part D (prescription drug) plan if you take a lot of medications. When choosing a Part D plan, find out if the medications you take are available on the plan formulary and how much they cost.</a:t>
            </a:r>
          </a:p>
          <a:p>
            <a:pPr fontAlgn="base"/>
            <a:r>
              <a:rPr lang="en-US" sz="1200" b="0" i="0" u="none" strike="noStrike" kern="1200" dirty="0">
                <a:solidFill>
                  <a:schemeClr val="tx1"/>
                </a:solidFill>
                <a:effectLst/>
                <a:latin typeface="+mn-lt"/>
                <a:ea typeface="+mn-ea"/>
                <a:cs typeface="+mn-cs"/>
              </a:rPr>
              <a:t>You may want Medicare supplemental insurance (Medigap) to help pay out-of-pocket costs that Original Medicare doesn't cover.</a:t>
            </a:r>
          </a:p>
          <a:p>
            <a:pPr fontAlgn="base"/>
            <a:r>
              <a:rPr lang="en-US" sz="1200" b="0" i="0" u="none" strike="noStrike" kern="1200" dirty="0">
                <a:solidFill>
                  <a:schemeClr val="tx1"/>
                </a:solidFill>
                <a:effectLst/>
                <a:latin typeface="+mn-lt"/>
                <a:ea typeface="+mn-ea"/>
                <a:cs typeface="+mn-cs"/>
              </a:rPr>
              <a:t>You'll need to coordinate with multiple insurers, in addition to the federal government.</a:t>
            </a:r>
          </a:p>
          <a:p>
            <a:pPr fontAlgn="base"/>
            <a:r>
              <a:rPr lang="en-US" sz="1200" b="0" i="0" u="none" strike="noStrike" kern="1200" dirty="0">
                <a:solidFill>
                  <a:schemeClr val="tx1"/>
                </a:solidFill>
                <a:effectLst/>
                <a:latin typeface="+mn-lt"/>
                <a:ea typeface="+mn-ea"/>
                <a:cs typeface="+mn-cs"/>
              </a:rPr>
              <a:t>A 3-day hospital admission is required to qualify for skilled nursing facility coverage.</a:t>
            </a:r>
          </a:p>
          <a:p>
            <a:pPr fontAlgn="base"/>
            <a:r>
              <a:rPr lang="en-US" sz="1200" b="1" i="0" u="none" strike="noStrike" kern="1200" dirty="0">
                <a:solidFill>
                  <a:schemeClr val="tx1"/>
                </a:solidFill>
                <a:effectLst/>
                <a:latin typeface="+mn-lt"/>
                <a:ea typeface="+mn-ea"/>
                <a:cs typeface="+mn-cs"/>
              </a:rPr>
              <a:t>Medicare Advantage:</a:t>
            </a:r>
            <a:r>
              <a:rPr lang="en-US" sz="1200" b="0" i="0" u="none" strike="noStrike" kern="1200" dirty="0">
                <a:solidFill>
                  <a:schemeClr val="tx1"/>
                </a:solidFill>
                <a:effectLst/>
                <a:latin typeface="+mn-lt"/>
                <a:ea typeface="+mn-ea"/>
                <a:cs typeface="+mn-cs"/>
              </a:rPr>
              <a:t> </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Here's what to consider when you're looking at Medicare Advantage:</a:t>
            </a:r>
          </a:p>
          <a:p>
            <a:pPr fontAlgn="base"/>
            <a:r>
              <a:rPr lang="en-US" sz="1200" b="0" i="0" u="none" strike="noStrike" kern="1200" dirty="0">
                <a:solidFill>
                  <a:schemeClr val="tx1"/>
                </a:solidFill>
                <a:effectLst/>
                <a:latin typeface="+mn-lt"/>
                <a:ea typeface="+mn-ea"/>
                <a:cs typeface="+mn-cs"/>
              </a:rPr>
              <a:t>Plans can combine health and drug coverage in one plan which usually includes additional benefits — vision, hearing, and dental benefits, and health and wellness services.</a:t>
            </a:r>
          </a:p>
          <a:p>
            <a:pPr fontAlgn="base"/>
            <a:r>
              <a:rPr lang="en-US" sz="1200" b="0" i="0" u="none" strike="noStrike" kern="1200" dirty="0">
                <a:solidFill>
                  <a:schemeClr val="tx1"/>
                </a:solidFill>
                <a:effectLst/>
                <a:latin typeface="+mn-lt"/>
                <a:ea typeface="+mn-ea"/>
                <a:cs typeface="+mn-cs"/>
              </a:rPr>
              <a:t>For questions and claims, you deal with just one company.</a:t>
            </a:r>
          </a:p>
          <a:p>
            <a:pPr fontAlgn="base"/>
            <a:r>
              <a:rPr lang="en-US" sz="1200" b="0" i="0" u="none" strike="noStrike" kern="1200" dirty="0">
                <a:solidFill>
                  <a:schemeClr val="tx1"/>
                </a:solidFill>
                <a:effectLst/>
                <a:latin typeface="+mn-lt"/>
                <a:ea typeface="+mn-ea"/>
                <a:cs typeface="+mn-cs"/>
              </a:rPr>
              <a:t>You'll want to find out if the medications you take are available on the plan formulary and how much they cost.</a:t>
            </a:r>
          </a:p>
          <a:p>
            <a:pPr fontAlgn="base"/>
            <a:r>
              <a:rPr lang="en-US" sz="1200" b="0" i="0" u="none" strike="noStrike" kern="1200" dirty="0">
                <a:solidFill>
                  <a:schemeClr val="tx1"/>
                </a:solidFill>
                <a:effectLst/>
                <a:latin typeface="+mn-lt"/>
                <a:ea typeface="+mn-ea"/>
                <a:cs typeface="+mn-cs"/>
              </a:rPr>
              <a:t>You can't add Medicare supplemental insurance (Medigap) to an MA plan.</a:t>
            </a:r>
          </a:p>
          <a:p>
            <a:pPr fontAlgn="base"/>
            <a:r>
              <a:rPr lang="en-US" sz="1200" b="0" i="0" u="none" strike="noStrike" kern="1200" dirty="0">
                <a:solidFill>
                  <a:schemeClr val="tx1"/>
                </a:solidFill>
                <a:effectLst/>
                <a:latin typeface="+mn-lt"/>
                <a:ea typeface="+mn-ea"/>
                <a:cs typeface="+mn-cs"/>
              </a:rPr>
              <a:t>Most plans have dropped Medicare's requirement of a 3-day hospital admission to receive skilled nursing facility coverage.</a:t>
            </a:r>
          </a:p>
          <a:p>
            <a:pPr fontAlgn="base"/>
            <a:r>
              <a:rPr lang="en-US" sz="1200" b="0" i="0" u="none" strike="noStrike" kern="1200" dirty="0">
                <a:solidFill>
                  <a:schemeClr val="tx1"/>
                </a:solidFill>
                <a:effectLst/>
                <a:latin typeface="+mn-lt"/>
                <a:ea typeface="+mn-ea"/>
                <a:cs typeface="+mn-cs"/>
              </a:rPr>
              <a:t>For more information about how Medicare works, visit </a:t>
            </a:r>
            <a:r>
              <a:rPr lang="en-US" sz="1200" b="0" i="0" u="none" strike="noStrike" kern="1200" dirty="0" err="1">
                <a:solidFill>
                  <a:schemeClr val="tx1"/>
                </a:solidFill>
                <a:effectLst/>
                <a:latin typeface="+mn-lt"/>
                <a:ea typeface="+mn-ea"/>
                <a:cs typeface="+mn-cs"/>
              </a:rPr>
              <a:t>medicare.gov</a:t>
            </a:r>
            <a:r>
              <a:rPr lang="en-US" sz="1200" b="0" i="0" u="none" strike="noStrike" kern="1200" dirty="0">
                <a:solidFill>
                  <a:schemeClr val="tx1"/>
                </a:solidFill>
                <a:effectLst/>
                <a:latin typeface="+mn-lt"/>
                <a:ea typeface="+mn-ea"/>
                <a:cs typeface="+mn-cs"/>
              </a:rPr>
              <a:t> or call Social Security at </a:t>
            </a:r>
            <a:r>
              <a:rPr lang="en-US" sz="1200" b="0" i="0" u="none" strike="noStrike" kern="1200" dirty="0">
                <a:solidFill>
                  <a:schemeClr val="tx1"/>
                </a:solidFill>
                <a:effectLst/>
                <a:latin typeface="+mn-lt"/>
                <a:ea typeface="+mn-ea"/>
                <a:cs typeface="+mn-cs"/>
                <a:hlinkClick r:id="rId5"/>
              </a:rPr>
              <a:t>1-800-772-1213</a:t>
            </a:r>
            <a:r>
              <a:rPr lang="en-US" sz="1200" b="0" i="0" u="none" strike="noStrike" kern="1200" dirty="0">
                <a:solidFill>
                  <a:schemeClr val="tx1"/>
                </a:solidFill>
                <a:effectLst/>
                <a:latin typeface="+mn-lt"/>
                <a:ea typeface="+mn-ea"/>
                <a:cs typeface="+mn-cs"/>
              </a:rPr>
              <a:t>. Or check out </a:t>
            </a:r>
            <a:r>
              <a:rPr lang="en-US" sz="1200" b="0" i="0" u="none" strike="noStrike" kern="1200" dirty="0">
                <a:solidFill>
                  <a:schemeClr val="tx1"/>
                </a:solidFill>
                <a:effectLst/>
                <a:latin typeface="+mn-lt"/>
                <a:ea typeface="+mn-ea"/>
                <a:cs typeface="+mn-cs"/>
                <a:hlinkClick r:id="rId6"/>
              </a:rPr>
              <a:t>our latest videos</a:t>
            </a:r>
            <a:r>
              <a:rPr lang="en-US" sz="1200" b="0" i="0" u="none" strike="noStrike" kern="1200" dirty="0">
                <a:solidFill>
                  <a:schemeClr val="tx1"/>
                </a:solidFill>
                <a:effectLst/>
                <a:latin typeface="+mn-lt"/>
                <a:ea typeface="+mn-ea"/>
                <a:cs typeface="+mn-cs"/>
              </a:rPr>
              <a:t> about Medicare coverage, costs, and enrollment periods.</a:t>
            </a:r>
          </a:p>
          <a:p>
            <a:pPr fontAlgn="base"/>
            <a:r>
              <a:rPr lang="en-US" sz="1200" b="0" i="0" u="none" strike="noStrike" kern="1200" dirty="0">
                <a:solidFill>
                  <a:schemeClr val="tx1"/>
                </a:solidFill>
                <a:effectLst/>
                <a:latin typeface="+mn-lt"/>
                <a:ea typeface="+mn-ea"/>
                <a:cs typeface="+mn-cs"/>
              </a:rPr>
              <a:t>Learn about Medicare plans for group, state, and federal employees</a:t>
            </a:r>
          </a:p>
          <a:p>
            <a:pPr fontAlgn="base"/>
            <a:r>
              <a:rPr lang="en-US" sz="1200" b="0" i="0" u="none" strike="noStrike" kern="1200" dirty="0">
                <a:solidFill>
                  <a:schemeClr val="tx1"/>
                </a:solidFill>
                <a:effectLst/>
                <a:latin typeface="+mn-lt"/>
                <a:ea typeface="+mn-ea"/>
                <a:cs typeface="+mn-cs"/>
              </a:rPr>
              <a:t>If you are becoming eligible for Medicare and your employer offers a group retiree Medicare Advantage health plan through Kaiser Permanente Washington, call us at </a:t>
            </a:r>
            <a:r>
              <a:rPr lang="en-US" sz="1200" b="0" i="0" u="none" strike="noStrike" kern="1200" dirty="0">
                <a:solidFill>
                  <a:schemeClr val="tx1"/>
                </a:solidFill>
                <a:effectLst/>
                <a:latin typeface="+mn-lt"/>
                <a:ea typeface="+mn-ea"/>
                <a:cs typeface="+mn-cs"/>
                <a:hlinkClick r:id="rId7"/>
              </a:rPr>
              <a:t>1-800-581-8252</a:t>
            </a:r>
            <a:r>
              <a:rPr lang="en-US" sz="1200" b="0" i="0" u="none" strike="noStrike" kern="1200" dirty="0">
                <a:solidFill>
                  <a:schemeClr val="tx1"/>
                </a:solidFill>
                <a:effectLst/>
                <a:latin typeface="+mn-lt"/>
                <a:ea typeface="+mn-ea"/>
                <a:cs typeface="+mn-cs"/>
              </a:rPr>
              <a:t> or TTY WA Relay 711 from 8 a.m. to 5 p.m., Monday through Friday. </a:t>
            </a:r>
          </a:p>
          <a:p>
            <a:pPr fontAlgn="base"/>
            <a:r>
              <a:rPr lang="en-US" sz="1200" b="0" i="0" u="none" strike="noStrike" kern="1200" dirty="0">
                <a:solidFill>
                  <a:schemeClr val="tx1"/>
                </a:solidFill>
                <a:effectLst/>
                <a:latin typeface="+mn-lt"/>
                <a:ea typeface="+mn-ea"/>
                <a:cs typeface="+mn-cs"/>
              </a:rPr>
              <a:t>PEBB and FEHB members can also find information online:</a:t>
            </a:r>
          </a:p>
          <a:p>
            <a:pPr fontAlgn="base"/>
            <a:r>
              <a:rPr lang="en-US" sz="1200" b="0" i="0" u="none" strike="noStrike" kern="1200" dirty="0">
                <a:solidFill>
                  <a:schemeClr val="tx1"/>
                </a:solidFill>
                <a:effectLst/>
                <a:latin typeface="+mn-lt"/>
                <a:ea typeface="+mn-ea"/>
                <a:cs typeface="+mn-cs"/>
                <a:hlinkClick r:id="rId8"/>
              </a:rPr>
              <a:t>PEBB (Public Employees Benefits Board) Program health plans</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9"/>
              </a:rPr>
              <a:t>FEHB (Federal Employees Health Benefits) Program health plans</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10"/>
              </a:rPr>
              <a:t>Enroll in a Kaiser Permanente Medicare health plan now</a:t>
            </a:r>
            <a:r>
              <a:rPr lang="en-US" sz="1200" b="1" i="0" u="none" strike="noStrike" kern="1200" baseline="30000" dirty="0">
                <a:solidFill>
                  <a:schemeClr val="tx1"/>
                </a:solidFill>
                <a:effectLst/>
                <a:latin typeface="+mn-lt"/>
                <a:ea typeface="+mn-ea"/>
                <a:cs typeface="+mn-cs"/>
              </a:rPr>
              <a:t>2</a:t>
            </a:r>
            <a:endParaRPr lang="en-US" sz="1200" b="1"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11"/>
              </a:rPr>
              <a:t>Attend a seminar &gt;&gt;</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10"/>
              </a:rPr>
              <a:t>Enroll now &gt;&gt;</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hlinkClick r:id="rId12"/>
              </a:rPr>
              <a:t>Request free* enrollment information &gt;&gt;</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Questions? Call us:</a:t>
            </a:r>
          </a:p>
          <a:p>
            <a:pPr fontAlgn="base"/>
            <a:r>
              <a:rPr lang="en-US" sz="1200" b="1" i="0" u="none" strike="noStrike" kern="1200" dirty="0">
                <a:solidFill>
                  <a:schemeClr val="tx1"/>
                </a:solidFill>
                <a:effectLst/>
                <a:latin typeface="+mn-lt"/>
                <a:ea typeface="+mn-ea"/>
                <a:cs typeface="+mn-cs"/>
              </a:rPr>
              <a:t>Prospective members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8 a.m. to 8 p.m., 7 days a week</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13"/>
              </a:rPr>
              <a:t>1-800-446-8882</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TTY WA Relay 711</a:t>
            </a:r>
          </a:p>
          <a:p>
            <a:pPr fontAlgn="base"/>
            <a:r>
              <a:rPr lang="en-US" sz="1200" b="1" i="0" u="none" strike="noStrike" kern="1200" dirty="0">
                <a:solidFill>
                  <a:schemeClr val="tx1"/>
                </a:solidFill>
                <a:effectLst/>
                <a:latin typeface="+mn-lt"/>
                <a:ea typeface="+mn-ea"/>
                <a:cs typeface="+mn-cs"/>
              </a:rPr>
              <a:t>Current members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MEMBER SERVICES</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8 a.m. to 8 p.m., 7 days a week</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14"/>
              </a:rPr>
              <a:t>1-888-901-4600</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TTY WA Relay 711</a:t>
            </a:r>
          </a:p>
          <a:p>
            <a:pPr fontAlgn="base"/>
            <a:r>
              <a:rPr lang="en-US" sz="1200" b="1" i="0" u="none" strike="noStrike" kern="1200" dirty="0">
                <a:solidFill>
                  <a:schemeClr val="tx1"/>
                </a:solidFill>
                <a:effectLst/>
                <a:latin typeface="+mn-lt"/>
                <a:ea typeface="+mn-ea"/>
                <a:cs typeface="+mn-cs"/>
              </a:rPr>
              <a:t>Articles</a:t>
            </a:r>
          </a:p>
          <a:p>
            <a:pPr fontAlgn="base"/>
            <a:r>
              <a:rPr lang="en-US" sz="1200" b="0" i="0" u="none" strike="noStrike" kern="1200" dirty="0">
                <a:solidFill>
                  <a:schemeClr val="tx1"/>
                </a:solidFill>
                <a:effectLst/>
                <a:latin typeface="+mn-lt"/>
                <a:ea typeface="+mn-ea"/>
                <a:cs typeface="+mn-cs"/>
                <a:hlinkClick r:id="rId15"/>
              </a:rPr>
              <a:t>7 tips for choosing a Medicare plan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16"/>
              </a:rPr>
              <a:t>When am I eligible for Medicare benefits and when do I need to enroll?</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17"/>
              </a:rPr>
              <a:t>How the Medicare Part D donut hole works</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Other resources</a:t>
            </a:r>
          </a:p>
          <a:p>
            <a:pPr fontAlgn="base"/>
            <a:r>
              <a:rPr lang="en-US" sz="1200" b="0" i="0" u="none" strike="noStrike" kern="1200" dirty="0">
                <a:solidFill>
                  <a:schemeClr val="tx1"/>
                </a:solidFill>
                <a:effectLst/>
                <a:latin typeface="+mn-lt"/>
                <a:ea typeface="+mn-ea"/>
                <a:cs typeface="+mn-cs"/>
                <a:hlinkClick r:id="rId18"/>
              </a:rPr>
              <a:t>Glossary</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Washington's highest-rated Medicare plan</a:t>
            </a:r>
          </a:p>
          <a:p>
            <a:pPr fontAlgn="base"/>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When you choose a Kaiser Permanente Medicare Advantage health plan, you get high quality care and coverage — all in a single plan that offers great value. And </a:t>
            </a:r>
            <a:r>
              <a:rPr lang="en-US" sz="1200" b="1" i="0" u="none" strike="noStrike" kern="1200" dirty="0">
                <a:solidFill>
                  <a:schemeClr val="tx1"/>
                </a:solidFill>
                <a:effectLst/>
                <a:latin typeface="+mn-lt"/>
                <a:ea typeface="+mn-ea"/>
                <a:cs typeface="+mn-cs"/>
              </a:rPr>
              <a:t>you get the only Medicare health plan in Washington rated 5 out of 5 stars in 2020</a:t>
            </a:r>
            <a:r>
              <a:rPr lang="en-US" sz="1200" b="0" i="0" u="none" strike="noStrike" kern="1200" dirty="0">
                <a:solidFill>
                  <a:schemeClr val="tx1"/>
                </a:solidFill>
                <a:effectLst/>
                <a:latin typeface="+mn-lt"/>
                <a:ea typeface="+mn-ea"/>
                <a:cs typeface="+mn-cs"/>
              </a:rPr>
              <a:t> — Medicare's highest rating.</a:t>
            </a:r>
            <a:r>
              <a:rPr lang="en-US" sz="1200" b="0" i="0" u="none" strike="noStrike" kern="1200" baseline="30000" dirty="0">
                <a:solidFill>
                  <a:schemeClr val="tx1"/>
                </a:solidFill>
                <a:effectLst/>
                <a:latin typeface="+mn-lt"/>
                <a:ea typeface="+mn-ea"/>
                <a:cs typeface="+mn-cs"/>
              </a:rPr>
              <a:t>3</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NCQA Quality Rating</a:t>
            </a:r>
          </a:p>
          <a:p>
            <a:pPr fontAlgn="base"/>
            <a:r>
              <a:rPr lang="en-US" sz="1200" b="0" i="0" u="none" strike="noStrike" kern="1200" dirty="0">
                <a:solidFill>
                  <a:schemeClr val="tx1"/>
                </a:solidFill>
                <a:effectLst/>
                <a:latin typeface="+mn-lt"/>
                <a:ea typeface="+mn-ea"/>
                <a:cs typeface="+mn-cs"/>
              </a:rPr>
              <a:t>Kaiser Permanente Washington Medicare Advantage (HMO) plan was rated 4.5 out of 5 in the National Committee for Quality Assurance (NCQA) Medicare Health Insurance Plan Ratings 2019-2020.</a:t>
            </a:r>
            <a:r>
              <a:rPr lang="en-US" sz="1200" b="0" i="0" u="none" strike="noStrike" kern="1200" baseline="30000" dirty="0">
                <a:solidFill>
                  <a:schemeClr val="tx1"/>
                </a:solidFill>
                <a:effectLst/>
                <a:latin typeface="+mn-lt"/>
                <a:ea typeface="+mn-ea"/>
                <a:cs typeface="+mn-cs"/>
              </a:rPr>
              <a:t>4</a:t>
            </a:r>
            <a:endParaRPr lang="en-US" sz="1200" b="0" i="0" u="none" strike="noStrike" kern="1200" dirty="0">
              <a:solidFill>
                <a:schemeClr val="tx1"/>
              </a:solidFill>
              <a:effectLst/>
              <a:latin typeface="+mn-lt"/>
              <a:ea typeface="+mn-ea"/>
              <a:cs typeface="+mn-cs"/>
            </a:endParaRPr>
          </a:p>
          <a:p>
            <a:pPr fontAlgn="base"/>
            <a:r>
              <a:rPr lang="en-US" sz="1200" b="1" i="0" u="none" strike="noStrike" kern="1200" dirty="0">
                <a:solidFill>
                  <a:schemeClr val="tx1"/>
                </a:solidFill>
                <a:effectLst/>
                <a:latin typeface="+mn-lt"/>
                <a:ea typeface="+mn-ea"/>
                <a:cs typeface="+mn-cs"/>
              </a:rPr>
              <a:t>Disclaimers</a:t>
            </a:r>
          </a:p>
          <a:p>
            <a:pPr fontAlgn="base"/>
            <a:r>
              <a:rPr lang="en-US" sz="1200" b="0" i="0" u="none" strike="noStrike" kern="1200" dirty="0">
                <a:solidFill>
                  <a:schemeClr val="tx1"/>
                </a:solidFill>
                <a:effectLst/>
                <a:latin typeface="+mn-lt"/>
                <a:ea typeface="+mn-ea"/>
                <a:cs typeface="+mn-cs"/>
              </a:rPr>
              <a:t>Kaiser Permanente is an HMO plan with a Medicare contract. Enrollment in Kaiser Permanente depends on contract renewal. You must reside in the Kaiser Permanente Medicare health plan service area in which you enroll. For accommodations of persons with special needs at meetings, call </a:t>
            </a:r>
            <a:r>
              <a:rPr lang="en-US" sz="1200" b="0" i="0" u="none" strike="noStrike" kern="1200" dirty="0">
                <a:solidFill>
                  <a:schemeClr val="tx1"/>
                </a:solidFill>
                <a:effectLst/>
                <a:latin typeface="+mn-lt"/>
                <a:ea typeface="+mn-ea"/>
                <a:cs typeface="+mn-cs"/>
                <a:hlinkClick r:id="rId13"/>
              </a:rPr>
              <a:t>1-800-446-8882</a:t>
            </a:r>
            <a:r>
              <a:rPr lang="en-US" sz="1200" b="0" i="0" u="none" strike="noStrike" kern="1200" dirty="0">
                <a:solidFill>
                  <a:schemeClr val="tx1"/>
                </a:solidFill>
                <a:effectLst/>
                <a:latin typeface="+mn-lt"/>
                <a:ea typeface="+mn-ea"/>
                <a:cs typeface="+mn-cs"/>
              </a:rPr>
              <a:t> (TTY WA Relay 711).</a:t>
            </a:r>
          </a:p>
          <a:p>
            <a:pPr fontAlgn="base"/>
            <a:r>
              <a:rPr lang="en-US" sz="1200" b="0" i="0" u="none" strike="noStrike" kern="1200" dirty="0">
                <a:solidFill>
                  <a:schemeClr val="tx1"/>
                </a:solidFill>
                <a:effectLst/>
                <a:latin typeface="+mn-lt"/>
                <a:ea typeface="+mn-ea"/>
                <a:cs typeface="+mn-cs"/>
              </a:rPr>
              <a:t>*Free with no obligation.</a:t>
            </a:r>
          </a:p>
          <a:p>
            <a:pPr fontAlgn="base"/>
            <a:r>
              <a:rPr lang="en-US" sz="1200" b="0" i="0" u="none" strike="noStrike"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If you've had a job in the United States and paid Medicare taxes for about 10 years, you won't pay a premium for Part A coverage.</a:t>
            </a:r>
          </a:p>
          <a:p>
            <a:pPr fontAlgn="base"/>
            <a:r>
              <a:rPr lang="en-US" sz="1200" b="0" i="0" u="none" strike="noStrike" kern="1200" baseline="30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You must meet all Medicare health plan enrollment requirements.</a:t>
            </a:r>
          </a:p>
          <a:p>
            <a:pPr fontAlgn="base"/>
            <a:r>
              <a:rPr lang="en-US" sz="1200" b="0" i="0" u="none" strike="noStrike" kern="1200" baseline="30000" dirty="0">
                <a:solidFill>
                  <a:schemeClr val="tx1"/>
                </a:solidFill>
                <a:effectLst/>
                <a:latin typeface="+mn-lt"/>
                <a:ea typeface="+mn-ea"/>
                <a:cs typeface="+mn-cs"/>
              </a:rPr>
              <a:t>3</a:t>
            </a:r>
            <a:r>
              <a:rPr lang="en-US" sz="1200" b="0" i="0" u="none" strike="noStrike" kern="1200" dirty="0">
                <a:solidFill>
                  <a:schemeClr val="tx1"/>
                </a:solidFill>
                <a:effectLst/>
                <a:latin typeface="+mn-lt"/>
                <a:ea typeface="+mn-ea"/>
                <a:cs typeface="+mn-cs"/>
              </a:rPr>
              <a:t>Every year, Medicare evaluates plans based on a 5-star rating system. The star rating applies to Kaiser Foundation Health Plan of Washington.</a:t>
            </a:r>
          </a:p>
          <a:p>
            <a:pPr fontAlgn="base"/>
            <a:r>
              <a:rPr lang="en-US" sz="1200" b="0" i="0" u="none" strike="noStrike" kern="1200" baseline="300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Kaiser Foundation Health Plan of Washington. The National Committee for Quality Assurance (NCQA) is a private, 501(c)(3) not-for-profit organization dedicated to improving health care quality. It issues health insurance plan ratings and Quality Compass Health Plan Quality Measures for </a:t>
            </a:r>
            <a:r>
              <a:rPr lang="en-US" sz="1200" b="0" i="0" u="none" strike="noStrike" kern="1200" dirty="0" err="1">
                <a:solidFill>
                  <a:schemeClr val="tx1"/>
                </a:solidFill>
                <a:effectLst/>
                <a:latin typeface="+mn-lt"/>
                <a:ea typeface="+mn-ea"/>
                <a:cs typeface="+mn-cs"/>
              </a:rPr>
              <a:t>Comercial</a:t>
            </a:r>
            <a:r>
              <a:rPr lang="en-US" sz="1200" b="0" i="0" u="none" strike="noStrike" kern="1200" dirty="0">
                <a:solidFill>
                  <a:schemeClr val="tx1"/>
                </a:solidFill>
                <a:effectLst/>
                <a:latin typeface="+mn-lt"/>
                <a:ea typeface="+mn-ea"/>
                <a:cs typeface="+mn-cs"/>
              </a:rPr>
              <a:t> and Medicare plans each year.</a:t>
            </a:r>
          </a:p>
          <a:p>
            <a:pPr fontAlgn="base"/>
            <a:r>
              <a:rPr lang="en-US" sz="1200" b="0" i="0" u="none" strike="noStrike" kern="1200" dirty="0">
                <a:solidFill>
                  <a:schemeClr val="tx1"/>
                </a:solidFill>
                <a:effectLst/>
                <a:latin typeface="+mn-lt"/>
                <a:ea typeface="+mn-ea"/>
                <a:cs typeface="+mn-cs"/>
              </a:rPr>
              <a:t>H5050_19WEB</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Page last updated: November 19, 2019 at 10 a.m. PT</a:t>
            </a:r>
          </a:p>
          <a:p>
            <a:pPr fontAlgn="base"/>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FOLLOW US</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hlinkClick r:id="rId19"/>
              </a:rPr>
              <a:t>NONDISCRIMINATION NOTICE AND LANGUAGE </a:t>
            </a:r>
            <a:r>
              <a:rPr lang="en-US" sz="1200" b="0" i="0" u="none" strike="noStrike" kern="1200" dirty="0" err="1">
                <a:solidFill>
                  <a:schemeClr val="tx1"/>
                </a:solidFill>
                <a:effectLst/>
                <a:latin typeface="+mn-lt"/>
                <a:ea typeface="+mn-ea"/>
                <a:cs typeface="+mn-cs"/>
                <a:hlinkClick r:id="rId19"/>
              </a:rPr>
              <a:t>ASSISTANCE</a:t>
            </a:r>
            <a:r>
              <a:rPr lang="en-US" sz="1200" b="0" i="0" u="none" strike="noStrike" kern="1200" dirty="0" err="1">
                <a:solidFill>
                  <a:schemeClr val="tx1"/>
                </a:solidFill>
                <a:effectLst/>
                <a:latin typeface="+mn-lt"/>
                <a:ea typeface="+mn-ea"/>
                <a:cs typeface="+mn-cs"/>
                <a:hlinkClick r:id="rId20"/>
              </a:rPr>
              <a:t>Terms</a:t>
            </a:r>
            <a:r>
              <a:rPr lang="en-US" sz="1200" b="0" i="0" u="none" strike="noStrike" kern="1200" dirty="0">
                <a:solidFill>
                  <a:schemeClr val="tx1"/>
                </a:solidFill>
                <a:effectLst/>
                <a:latin typeface="+mn-lt"/>
                <a:ea typeface="+mn-ea"/>
                <a:cs typeface="+mn-cs"/>
                <a:hlinkClick r:id="rId20"/>
              </a:rPr>
              <a:t> of Use and Privacy Policy</a:t>
            </a:r>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 2019 Kaiser Foundation Health Plan of Washington</a:t>
            </a:r>
          </a:p>
          <a:p>
            <a:endParaRPr lang="en-US" dirty="0"/>
          </a:p>
        </p:txBody>
      </p:sp>
      <p:sp>
        <p:nvSpPr>
          <p:cNvPr id="4" name="Slide Number Placeholder 3"/>
          <p:cNvSpPr>
            <a:spLocks noGrp="1"/>
          </p:cNvSpPr>
          <p:nvPr>
            <p:ph type="sldNum" sz="quarter" idx="10"/>
          </p:nvPr>
        </p:nvSpPr>
        <p:spPr/>
        <p:txBody>
          <a:bodyPr/>
          <a:lstStyle/>
          <a:p>
            <a:pPr defTabSz="932048">
              <a:defRPr/>
            </a:pPr>
            <a:fld id="{6808AD1B-4421-4F5A-99D1-663D56748C42}" type="slidenum">
              <a:rPr lang="en-US">
                <a:solidFill>
                  <a:prstClr val="black"/>
                </a:solidFill>
                <a:latin typeface="Calibri"/>
              </a:rPr>
              <a:pPr defTabSz="932048">
                <a:defRPr/>
              </a:pPr>
              <a:t>3</a:t>
            </a:fld>
            <a:endParaRPr lang="en-US" dirty="0">
              <a:solidFill>
                <a:prstClr val="black"/>
              </a:solidFill>
              <a:latin typeface="Calibri"/>
            </a:endParaRPr>
          </a:p>
        </p:txBody>
      </p:sp>
    </p:spTree>
    <p:extLst>
      <p:ext uri="{BB962C8B-B14F-4D97-AF65-F5344CB8AC3E}">
        <p14:creationId xmlns:p14="http://schemas.microsoft.com/office/powerpoint/2010/main" val="41738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www.bettermedicarealliance.org</a:t>
            </a:r>
            <a:r>
              <a:rPr lang="en-US" dirty="0"/>
              <a:t>/about-</a:t>
            </a:r>
            <a:r>
              <a:rPr lang="en-US" dirty="0" err="1"/>
              <a:t>medicare</a:t>
            </a:r>
            <a:r>
              <a:rPr lang="en-US" dirty="0"/>
              <a:t>-advantage/medicare-advantage-achieves-better-outcomes-traditional-medicare</a:t>
            </a:r>
          </a:p>
        </p:txBody>
      </p:sp>
      <p:sp>
        <p:nvSpPr>
          <p:cNvPr id="4" name="Slide Number Placeholder 3"/>
          <p:cNvSpPr>
            <a:spLocks noGrp="1"/>
          </p:cNvSpPr>
          <p:nvPr>
            <p:ph type="sldNum" sz="quarter" idx="10"/>
          </p:nvPr>
        </p:nvSpPr>
        <p:spPr/>
        <p:txBody>
          <a:bodyPr/>
          <a:lstStyle/>
          <a:p>
            <a:pPr defTabSz="932048">
              <a:defRPr/>
            </a:pPr>
            <a:fld id="{6808AD1B-4421-4F5A-99D1-663D56748C42}" type="slidenum">
              <a:rPr lang="en-US">
                <a:solidFill>
                  <a:prstClr val="black"/>
                </a:solidFill>
                <a:latin typeface="Calibri"/>
              </a:rPr>
              <a:pPr defTabSz="932048">
                <a:defRPr/>
              </a:pPr>
              <a:t>4</a:t>
            </a:fld>
            <a:endParaRPr lang="en-US" dirty="0">
              <a:solidFill>
                <a:prstClr val="black"/>
              </a:solidFill>
              <a:latin typeface="Calibri"/>
            </a:endParaRPr>
          </a:p>
        </p:txBody>
      </p:sp>
    </p:spTree>
    <p:extLst>
      <p:ext uri="{BB962C8B-B14F-4D97-AF65-F5344CB8AC3E}">
        <p14:creationId xmlns:p14="http://schemas.microsoft.com/office/powerpoint/2010/main" val="234504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2048">
              <a:defRPr/>
            </a:pPr>
            <a:fld id="{6808AD1B-4421-4F5A-99D1-663D56748C42}" type="slidenum">
              <a:rPr lang="en-US">
                <a:solidFill>
                  <a:prstClr val="black"/>
                </a:solidFill>
                <a:latin typeface="Calibri"/>
              </a:rPr>
              <a:pPr defTabSz="932048">
                <a:defRPr/>
              </a:pPr>
              <a:t>5</a:t>
            </a:fld>
            <a:endParaRPr lang="en-US" dirty="0">
              <a:solidFill>
                <a:prstClr val="black"/>
              </a:solidFill>
              <a:latin typeface="Calibri"/>
            </a:endParaRPr>
          </a:p>
        </p:txBody>
      </p:sp>
    </p:spTree>
    <p:extLst>
      <p:ext uri="{BB962C8B-B14F-4D97-AF65-F5344CB8AC3E}">
        <p14:creationId xmlns:p14="http://schemas.microsoft.com/office/powerpoint/2010/main" val="252800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2048">
              <a:defRPr/>
            </a:pPr>
            <a:fld id="{6808AD1B-4421-4F5A-99D1-663D56748C42}" type="slidenum">
              <a:rPr lang="en-US">
                <a:solidFill>
                  <a:prstClr val="black"/>
                </a:solidFill>
                <a:latin typeface="Calibri"/>
              </a:rPr>
              <a:pPr defTabSz="932048">
                <a:defRPr/>
              </a:pPr>
              <a:t>6</a:t>
            </a:fld>
            <a:endParaRPr lang="en-US" dirty="0">
              <a:solidFill>
                <a:prstClr val="black"/>
              </a:solidFill>
              <a:latin typeface="Calibri"/>
            </a:endParaRPr>
          </a:p>
        </p:txBody>
      </p:sp>
    </p:spTree>
    <p:extLst>
      <p:ext uri="{BB962C8B-B14F-4D97-AF65-F5344CB8AC3E}">
        <p14:creationId xmlns:p14="http://schemas.microsoft.com/office/powerpoint/2010/main" val="122007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06400" y="709613"/>
            <a:ext cx="6313488" cy="3552825"/>
          </a:xfrm>
          <a:ln/>
        </p:spPr>
      </p:sp>
      <p:sp>
        <p:nvSpPr>
          <p:cNvPr id="66563" name="Notes Placeholder 2"/>
          <p:cNvSpPr>
            <a:spLocks noGrp="1"/>
          </p:cNvSpPr>
          <p:nvPr>
            <p:ph type="body" idx="1"/>
          </p:nvPr>
        </p:nvSpPr>
        <p:spPr>
          <a:noFill/>
          <a:ln/>
        </p:spPr>
        <p:txBody>
          <a:bodyPr/>
          <a:lstStyle/>
          <a:p>
            <a:endParaRPr lang="en-US" dirty="0">
              <a:latin typeface="Arial" pitchFamily="34" charset="0"/>
            </a:endParaRPr>
          </a:p>
        </p:txBody>
      </p:sp>
      <p:sp>
        <p:nvSpPr>
          <p:cNvPr id="66564" name="Slide Number Placeholder 3"/>
          <p:cNvSpPr>
            <a:spLocks noGrp="1"/>
          </p:cNvSpPr>
          <p:nvPr>
            <p:ph type="sldNum" sz="quarter" idx="5"/>
          </p:nvPr>
        </p:nvSpPr>
        <p:spPr>
          <a:noFill/>
        </p:spPr>
        <p:txBody>
          <a:bodyPr/>
          <a:lstStyle/>
          <a:p>
            <a:pPr defTabSz="932048">
              <a:defRPr/>
            </a:pPr>
            <a:fld id="{EEEC8EC4-A1A7-4CBF-B08A-9A74688E8C19}" type="slidenum">
              <a:rPr lang="en-US">
                <a:solidFill>
                  <a:prstClr val="black"/>
                </a:solidFill>
                <a:latin typeface="Calibri"/>
              </a:rPr>
              <a:pPr defTabSz="932048">
                <a:defRPr/>
              </a:pPr>
              <a:t>7</a:t>
            </a:fld>
            <a:endParaRPr lang="en-US" dirty="0">
              <a:solidFill>
                <a:prstClr val="black"/>
              </a:solidFill>
              <a:latin typeface="Calibri"/>
            </a:endParaRPr>
          </a:p>
        </p:txBody>
      </p:sp>
    </p:spTree>
    <p:extLst>
      <p:ext uri="{BB962C8B-B14F-4D97-AF65-F5344CB8AC3E}">
        <p14:creationId xmlns:p14="http://schemas.microsoft.com/office/powerpoint/2010/main" val="102733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4F78-0E48-6B44-93E1-3CC0D5801D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09E7A-0CA5-1247-B8A2-0A0B668B4F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117D71-0EA9-034D-AFCC-8A52B1D23C3A}"/>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5" name="Footer Placeholder 4">
            <a:extLst>
              <a:ext uri="{FF2B5EF4-FFF2-40B4-BE49-F238E27FC236}">
                <a16:creationId xmlns:a16="http://schemas.microsoft.com/office/drawing/2014/main" id="{F8BBBCA2-A972-734B-8613-63DAF4471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653C9-FCDA-E74C-80C2-1F2DC540C798}"/>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35506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E977-62B0-4141-96D7-46989DAB20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F73BF3-0CA0-8B48-80F5-9319B6B7B0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669F0-4A16-6845-8B52-F98F3F28338B}"/>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5" name="Footer Placeholder 4">
            <a:extLst>
              <a:ext uri="{FF2B5EF4-FFF2-40B4-BE49-F238E27FC236}">
                <a16:creationId xmlns:a16="http://schemas.microsoft.com/office/drawing/2014/main" id="{BABEFE89-EE48-6E4D-9E42-3C1716B24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90B5D-DD83-1743-9DD5-7E55CC5FF17D}"/>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383652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305AA7-3F31-144A-956C-9F0D9F7BE1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716851-E32B-D547-9170-E605BBB2A3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012519-0CA6-D54F-ACC3-F637C9CC7F5F}"/>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5" name="Footer Placeholder 4">
            <a:extLst>
              <a:ext uri="{FF2B5EF4-FFF2-40B4-BE49-F238E27FC236}">
                <a16:creationId xmlns:a16="http://schemas.microsoft.com/office/drawing/2014/main" id="{D8743F57-0766-9744-BCEB-0F1AF10B7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72407-82DD-F443-90FE-81E8493A820D}"/>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279150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4191000"/>
            <a:ext cx="8534400" cy="1752600"/>
          </a:xfrm>
        </p:spPr>
        <p:txBody>
          <a:bodyPr/>
          <a:lstStyle>
            <a:lvl1pPr marL="0" indent="0" algn="ctr">
              <a:buNone/>
              <a:defRPr sz="1941" b="1" baseline="0"/>
            </a:lvl1pPr>
            <a:lvl2pPr marL="449420" indent="0" algn="ctr">
              <a:buNone/>
              <a:defRPr/>
            </a:lvl2pPr>
            <a:lvl3pPr marL="898842" indent="0" algn="ctr">
              <a:buNone/>
              <a:defRPr/>
            </a:lvl3pPr>
            <a:lvl4pPr marL="1348264" indent="0" algn="ctr">
              <a:buNone/>
              <a:defRPr/>
            </a:lvl4pPr>
            <a:lvl5pPr marL="1797685" indent="0" algn="ctr">
              <a:buNone/>
              <a:defRPr/>
            </a:lvl5pPr>
            <a:lvl6pPr marL="2247107" indent="0" algn="ctr">
              <a:buNone/>
              <a:defRPr/>
            </a:lvl6pPr>
            <a:lvl7pPr marL="2696527" indent="0" algn="ctr">
              <a:buNone/>
              <a:defRPr/>
            </a:lvl7pPr>
            <a:lvl8pPr marL="3145948" indent="0" algn="ctr">
              <a:buNone/>
              <a:defRPr/>
            </a:lvl8pPr>
            <a:lvl9pPr marL="359537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159912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able of Contents">
    <p:spTree>
      <p:nvGrpSpPr>
        <p:cNvPr id="1" name=""/>
        <p:cNvGrpSpPr/>
        <p:nvPr/>
      </p:nvGrpSpPr>
      <p:grpSpPr>
        <a:xfrm>
          <a:off x="0" y="0"/>
          <a:ext cx="0" cy="0"/>
          <a:chOff x="0" y="0"/>
          <a:chExt cx="0" cy="0"/>
        </a:xfrm>
      </p:grpSpPr>
      <p:cxnSp>
        <p:nvCxnSpPr>
          <p:cNvPr id="10" name="Straight Connector 9"/>
          <p:cNvCxnSpPr/>
          <p:nvPr userDrawn="1"/>
        </p:nvCxnSpPr>
        <p:spPr>
          <a:xfrm>
            <a:off x="711200" y="1143000"/>
            <a:ext cx="10972800" cy="0"/>
          </a:xfrm>
          <a:prstGeom prst="line">
            <a:avLst/>
          </a:prstGeom>
          <a:ln w="412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4673600" y="6477004"/>
            <a:ext cx="2844800" cy="365125"/>
          </a:xfrm>
        </p:spPr>
        <p:txBody>
          <a:bodyPr/>
          <a:lstStyle>
            <a:lvl1pPr algn="ctr">
              <a:defRPr/>
            </a:lvl1pPr>
          </a:lstStyle>
          <a:p>
            <a:r>
              <a:rPr lang="en-US" dirty="0"/>
              <a:t>#</a:t>
            </a:r>
          </a:p>
        </p:txBody>
      </p:sp>
      <p:cxnSp>
        <p:nvCxnSpPr>
          <p:cNvPr id="6" name="Straight Connector 5"/>
          <p:cNvCxnSpPr/>
          <p:nvPr userDrawn="1"/>
        </p:nvCxnSpPr>
        <p:spPr>
          <a:xfrm>
            <a:off x="711200" y="6375970"/>
            <a:ext cx="109728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 name="Straight Connector 6"/>
          <p:cNvCxnSpPr/>
          <p:nvPr userDrawn="1"/>
        </p:nvCxnSpPr>
        <p:spPr>
          <a:xfrm>
            <a:off x="711200" y="381000"/>
            <a:ext cx="10972800" cy="0"/>
          </a:xfrm>
          <a:prstGeom prst="line">
            <a:avLst/>
          </a:prstGeom>
          <a:ln w="6350">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252574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1E35-5355-1A4D-91E1-CF653D614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A145B2-AF4E-E046-B22A-3D4666A07F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18E3D-410F-5543-A00B-D314BEFD4772}"/>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5" name="Footer Placeholder 4">
            <a:extLst>
              <a:ext uri="{FF2B5EF4-FFF2-40B4-BE49-F238E27FC236}">
                <a16:creationId xmlns:a16="http://schemas.microsoft.com/office/drawing/2014/main" id="{F694844E-2A25-974B-AC02-E4CD88BAD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66148-5178-4F4A-93FF-8C3BD1A59937}"/>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296953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6297D-8229-1C4B-A7EF-6EB35C9FD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F001A2-CE16-6242-AA90-B6BCC6DB4F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A8202-8FF8-1947-88F2-FB309341689C}"/>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5" name="Footer Placeholder 4">
            <a:extLst>
              <a:ext uri="{FF2B5EF4-FFF2-40B4-BE49-F238E27FC236}">
                <a16:creationId xmlns:a16="http://schemas.microsoft.com/office/drawing/2014/main" id="{038227A4-CDC8-9740-BC40-DA877199C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2DE97-BD40-9742-B0DC-DAC75FCFDD13}"/>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174984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DF2A-A634-DC4D-A4EF-2A5E7F20E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97FF6-2837-FA45-AEA8-A21496FEBB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9F2A0-78F1-714A-82CD-301D4B628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07F3D0-FDE5-7C45-9A70-B3F881512424}"/>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6" name="Footer Placeholder 5">
            <a:extLst>
              <a:ext uri="{FF2B5EF4-FFF2-40B4-BE49-F238E27FC236}">
                <a16:creationId xmlns:a16="http://schemas.microsoft.com/office/drawing/2014/main" id="{25BEF839-D4C2-9542-AD0A-A30F632CF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72E4D-1DB6-1643-8848-4C39C431FC82}"/>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637978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3AB3-4409-BD4D-BB7B-7F7CAE3DCD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B77839-BB5C-1D42-B258-88D1CCDF8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FBAF6F-BEEE-7847-B02E-A1387A522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12AA6E-E20C-354F-B024-A4BDD9936A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247AD9-DFB7-E542-B286-811B8E43B5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57C842-8324-974E-B44C-BB326493559B}"/>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8" name="Footer Placeholder 7">
            <a:extLst>
              <a:ext uri="{FF2B5EF4-FFF2-40B4-BE49-F238E27FC236}">
                <a16:creationId xmlns:a16="http://schemas.microsoft.com/office/drawing/2014/main" id="{ED4E5997-0DEE-6348-B01A-96A400A998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CF725C-78DD-B349-8BB7-893AA7B6B004}"/>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265889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9BA8-891D-F64A-B976-8EB5FFA4D6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110148-6A3D-4943-8C1A-DFEC4BB2C89C}"/>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4" name="Footer Placeholder 3">
            <a:extLst>
              <a:ext uri="{FF2B5EF4-FFF2-40B4-BE49-F238E27FC236}">
                <a16:creationId xmlns:a16="http://schemas.microsoft.com/office/drawing/2014/main" id="{9C72C7F6-2EAE-BF43-9E94-929A5668DB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3A7CC4-FEBE-6345-9095-914279640379}"/>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357480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10AC2-CF6C-A146-A828-E2487586AFBF}"/>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3" name="Footer Placeholder 2">
            <a:extLst>
              <a:ext uri="{FF2B5EF4-FFF2-40B4-BE49-F238E27FC236}">
                <a16:creationId xmlns:a16="http://schemas.microsoft.com/office/drawing/2014/main" id="{C15A291E-AE16-D542-A84C-B8C2467F34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522B68-A455-2F43-8ED2-103044C5BF2C}"/>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354862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11C69-7938-934B-A5FF-B9EBD4399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316B3C-51BF-1F4C-835C-17A18C18F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C939F2-19B9-904A-A4E0-B62E41F4E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0B90F-DFD6-B242-8D24-5B7E1D9D276C}"/>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6" name="Footer Placeholder 5">
            <a:extLst>
              <a:ext uri="{FF2B5EF4-FFF2-40B4-BE49-F238E27FC236}">
                <a16:creationId xmlns:a16="http://schemas.microsoft.com/office/drawing/2014/main" id="{1DF3C5EE-CD10-854B-8877-10C6336F50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009ED-E87F-8948-97D3-187DB007DFE4}"/>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150439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5B35F-9055-2B4D-84D5-87E74FF50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669BF1-8D1E-0148-8ED2-AEFAA6CBC1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1C9F39-D65C-254A-B024-9E1DA7661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534C0C-9ED6-F549-8E3C-D8462266C787}"/>
              </a:ext>
            </a:extLst>
          </p:cNvPr>
          <p:cNvSpPr>
            <a:spLocks noGrp="1"/>
          </p:cNvSpPr>
          <p:nvPr>
            <p:ph type="dt" sz="half" idx="10"/>
          </p:nvPr>
        </p:nvSpPr>
        <p:spPr/>
        <p:txBody>
          <a:bodyPr/>
          <a:lstStyle/>
          <a:p>
            <a:fld id="{3EFBA920-4BBE-664A-BE6A-7C8EA8BFE325}" type="datetimeFigureOut">
              <a:rPr lang="en-US" smtClean="0"/>
              <a:t>12/12/19</a:t>
            </a:fld>
            <a:endParaRPr lang="en-US"/>
          </a:p>
        </p:txBody>
      </p:sp>
      <p:sp>
        <p:nvSpPr>
          <p:cNvPr id="6" name="Footer Placeholder 5">
            <a:extLst>
              <a:ext uri="{FF2B5EF4-FFF2-40B4-BE49-F238E27FC236}">
                <a16:creationId xmlns:a16="http://schemas.microsoft.com/office/drawing/2014/main" id="{E8BCE828-D998-214C-A82B-7745F5D51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7FC692-B2A1-AF44-B708-869BA6856AFD}"/>
              </a:ext>
            </a:extLst>
          </p:cNvPr>
          <p:cNvSpPr>
            <a:spLocks noGrp="1"/>
          </p:cNvSpPr>
          <p:nvPr>
            <p:ph type="sldNum" sz="quarter" idx="12"/>
          </p:nvPr>
        </p:nvSpPr>
        <p:spPr/>
        <p:txBody>
          <a:bodyPr/>
          <a:lstStyle/>
          <a:p>
            <a:fld id="{A0DD0378-6FA5-6F40-87F9-2F2F26EE5E4E}" type="slidenum">
              <a:rPr lang="en-US" smtClean="0"/>
              <a:t>‹#›</a:t>
            </a:fld>
            <a:endParaRPr lang="en-US"/>
          </a:p>
        </p:txBody>
      </p:sp>
    </p:spTree>
    <p:extLst>
      <p:ext uri="{BB962C8B-B14F-4D97-AF65-F5344CB8AC3E}">
        <p14:creationId xmlns:p14="http://schemas.microsoft.com/office/powerpoint/2010/main" val="380928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16E5F-5F32-FB44-B481-2E6B93B88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45BB35-83FA-5646-BE75-52E5A2B06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6C4E84-03AD-A046-9EB0-5DA85930AC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BA920-4BBE-664A-BE6A-7C8EA8BFE325}" type="datetimeFigureOut">
              <a:rPr lang="en-US" smtClean="0"/>
              <a:t>12/12/19</a:t>
            </a:fld>
            <a:endParaRPr lang="en-US"/>
          </a:p>
        </p:txBody>
      </p:sp>
      <p:sp>
        <p:nvSpPr>
          <p:cNvPr id="5" name="Footer Placeholder 4">
            <a:extLst>
              <a:ext uri="{FF2B5EF4-FFF2-40B4-BE49-F238E27FC236}">
                <a16:creationId xmlns:a16="http://schemas.microsoft.com/office/drawing/2014/main" id="{87A1239F-CD43-6E4D-8B72-6A6D35BF6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4FCA7-3D45-5E4A-9F01-FA61B4786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D0378-6FA5-6F40-87F9-2F2F26EE5E4E}" type="slidenum">
              <a:rPr lang="en-US" smtClean="0"/>
              <a:t>‹#›</a:t>
            </a:fld>
            <a:endParaRPr lang="en-US"/>
          </a:p>
        </p:txBody>
      </p:sp>
    </p:spTree>
    <p:extLst>
      <p:ext uri="{BB962C8B-B14F-4D97-AF65-F5344CB8AC3E}">
        <p14:creationId xmlns:p14="http://schemas.microsoft.com/office/powerpoint/2010/main" val="3901014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7.emf"/><Relationship Id="rId3" Type="http://schemas.openxmlformats.org/officeDocument/2006/relationships/image" Target="../media/image1.png"/><Relationship Id="rId7" Type="http://schemas.openxmlformats.org/officeDocument/2006/relationships/image" Target="../media/image6.pn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tiff"/><Relationship Id="rId4" Type="http://schemas.openxmlformats.org/officeDocument/2006/relationships/image" Target="../media/image2.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1"/>
          <p:cNvSpPr>
            <a:spLocks noGrp="1"/>
          </p:cNvSpPr>
          <p:nvPr>
            <p:ph type="subTitle" idx="1"/>
          </p:nvPr>
        </p:nvSpPr>
        <p:spPr>
          <a:xfrm>
            <a:off x="2619641" y="2328532"/>
            <a:ext cx="6952716" cy="3189817"/>
          </a:xfrm>
        </p:spPr>
        <p:txBody>
          <a:bodyPr>
            <a:normAutofit/>
          </a:bodyPr>
          <a:lstStyle/>
          <a:p>
            <a:pPr eaLnBrk="1" hangingPunct="1">
              <a:spcBef>
                <a:spcPct val="50000"/>
              </a:spcBef>
            </a:pPr>
            <a:endParaRPr lang="en-US" sz="2500" dirty="0">
              <a:solidFill>
                <a:srgbClr val="5ABD4B"/>
              </a:solidFill>
            </a:endParaRPr>
          </a:p>
          <a:p>
            <a:pPr eaLnBrk="1" hangingPunct="1">
              <a:spcBef>
                <a:spcPct val="50000"/>
              </a:spcBef>
            </a:pPr>
            <a:r>
              <a:rPr lang="en-US" sz="3200" b="0" dirty="0">
                <a:solidFill>
                  <a:schemeClr val="bg2">
                    <a:lumMod val="25000"/>
                  </a:schemeClr>
                </a:solidFill>
              </a:rPr>
              <a:t>MEDICARE ADVANTAGE</a:t>
            </a:r>
          </a:p>
          <a:p>
            <a:pPr eaLnBrk="1" hangingPunct="1">
              <a:spcBef>
                <a:spcPct val="50000"/>
              </a:spcBef>
            </a:pPr>
            <a:r>
              <a:rPr lang="en-US" sz="2500" b="0" dirty="0"/>
              <a:t>And the Opportunity for Technology to Accelerate and Deliver Improved Clinical and Cost Outcomes</a:t>
            </a:r>
          </a:p>
          <a:p>
            <a:pPr eaLnBrk="1" hangingPunct="1">
              <a:spcBef>
                <a:spcPct val="50000"/>
              </a:spcBef>
            </a:pPr>
            <a:endParaRPr lang="en-US" sz="2500" dirty="0"/>
          </a:p>
          <a:p>
            <a:pPr eaLnBrk="1" hangingPunct="1">
              <a:spcBef>
                <a:spcPct val="50000"/>
              </a:spcBef>
            </a:pPr>
            <a:r>
              <a:rPr lang="en-US" sz="2500" dirty="0"/>
              <a:t>December 13, 2019</a:t>
            </a:r>
          </a:p>
        </p:txBody>
      </p:sp>
      <p:pic>
        <p:nvPicPr>
          <p:cNvPr id="3" name="Picture 2" descr="A close up of a sign&#10;&#10;Description automatically generated">
            <a:extLst>
              <a:ext uri="{FF2B5EF4-FFF2-40B4-BE49-F238E27FC236}">
                <a16:creationId xmlns:a16="http://schemas.microsoft.com/office/drawing/2014/main" id="{A2D2FE51-5CBF-8C47-9214-2DF14C46974C}"/>
              </a:ext>
            </a:extLst>
          </p:cNvPr>
          <p:cNvPicPr>
            <a:picLocks noChangeAspect="1"/>
          </p:cNvPicPr>
          <p:nvPr/>
        </p:nvPicPr>
        <p:blipFill>
          <a:blip r:embed="rId3"/>
          <a:stretch>
            <a:fillRect/>
          </a:stretch>
        </p:blipFill>
        <p:spPr>
          <a:xfrm>
            <a:off x="886092" y="283632"/>
            <a:ext cx="3467100" cy="1282700"/>
          </a:xfrm>
          <a:prstGeom prst="rect">
            <a:avLst/>
          </a:prstGeom>
        </p:spPr>
      </p:pic>
      <p:pic>
        <p:nvPicPr>
          <p:cNvPr id="6" name="Picture 5" descr="A close up of a logo&#10;&#10;Description automatically generated">
            <a:extLst>
              <a:ext uri="{FF2B5EF4-FFF2-40B4-BE49-F238E27FC236}">
                <a16:creationId xmlns:a16="http://schemas.microsoft.com/office/drawing/2014/main" id="{79075E86-E935-3246-8C59-D7121F92EC19}"/>
              </a:ext>
            </a:extLst>
          </p:cNvPr>
          <p:cNvPicPr>
            <a:picLocks noChangeAspect="1"/>
          </p:cNvPicPr>
          <p:nvPr/>
        </p:nvPicPr>
        <p:blipFill>
          <a:blip r:embed="rId4"/>
          <a:stretch>
            <a:fillRect/>
          </a:stretch>
        </p:blipFill>
        <p:spPr>
          <a:xfrm>
            <a:off x="7418755" y="335702"/>
            <a:ext cx="4307205" cy="1230630"/>
          </a:xfrm>
          <a:prstGeom prst="rect">
            <a:avLst/>
          </a:prstGeom>
        </p:spPr>
      </p:pic>
      <p:sp>
        <p:nvSpPr>
          <p:cNvPr id="8" name="Rectangle 7">
            <a:extLst>
              <a:ext uri="{FF2B5EF4-FFF2-40B4-BE49-F238E27FC236}">
                <a16:creationId xmlns:a16="http://schemas.microsoft.com/office/drawing/2014/main" id="{866F0755-B2EB-A84D-8773-285482D69980}"/>
              </a:ext>
            </a:extLst>
          </p:cNvPr>
          <p:cNvSpPr/>
          <p:nvPr/>
        </p:nvSpPr>
        <p:spPr>
          <a:xfrm>
            <a:off x="2499960" y="5814118"/>
            <a:ext cx="8847222" cy="52136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dirty="0"/>
              <a:t>Matt White &amp; Dr. Diego Martinez  ⎸David Main  ⎸</a:t>
            </a:r>
            <a:r>
              <a:rPr lang="en-US" dirty="0" err="1"/>
              <a:t>Innovaceer</a:t>
            </a:r>
            <a:endParaRPr lang="en-US" dirty="0"/>
          </a:p>
        </p:txBody>
      </p:sp>
    </p:spTree>
    <p:extLst>
      <p:ext uri="{BB962C8B-B14F-4D97-AF65-F5344CB8AC3E}">
        <p14:creationId xmlns:p14="http://schemas.microsoft.com/office/powerpoint/2010/main" val="317648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D1192D-2FB3-4B58-91DD-113550D4E2F7}"/>
              </a:ext>
            </a:extLst>
          </p:cNvPr>
          <p:cNvSpPr txBox="1"/>
          <p:nvPr/>
        </p:nvSpPr>
        <p:spPr>
          <a:xfrm>
            <a:off x="759980" y="530902"/>
            <a:ext cx="8001000" cy="477054"/>
          </a:xfrm>
          <a:prstGeom prst="rect">
            <a:avLst/>
          </a:prstGeom>
          <a:noFill/>
        </p:spPr>
        <p:txBody>
          <a:bodyPr wrap="square" rtlCol="0">
            <a:spAutoFit/>
          </a:bodyPr>
          <a:lstStyle/>
          <a:p>
            <a:pPr>
              <a:defRPr/>
            </a:pPr>
            <a:r>
              <a:rPr lang="en-US" sz="2500" dirty="0">
                <a:solidFill>
                  <a:schemeClr val="accent1"/>
                </a:solidFill>
                <a:latin typeface="Calibri"/>
              </a:rPr>
              <a:t>Goals and Meeting Agenda</a:t>
            </a:r>
          </a:p>
        </p:txBody>
      </p:sp>
      <p:sp>
        <p:nvSpPr>
          <p:cNvPr id="3" name="TextBox 2">
            <a:extLst>
              <a:ext uri="{FF2B5EF4-FFF2-40B4-BE49-F238E27FC236}">
                <a16:creationId xmlns:a16="http://schemas.microsoft.com/office/drawing/2014/main" id="{FE451756-4EB8-43F8-A56B-87376D85852C}"/>
              </a:ext>
            </a:extLst>
          </p:cNvPr>
          <p:cNvSpPr txBox="1"/>
          <p:nvPr/>
        </p:nvSpPr>
        <p:spPr>
          <a:xfrm>
            <a:off x="759981" y="1379577"/>
            <a:ext cx="5187632" cy="4170372"/>
          </a:xfrm>
          <a:prstGeom prst="rect">
            <a:avLst/>
          </a:prstGeom>
          <a:noFill/>
        </p:spPr>
        <p:txBody>
          <a:bodyPr wrap="square" rtlCol="0">
            <a:spAutoFit/>
          </a:bodyPr>
          <a:lstStyle/>
          <a:p>
            <a:pPr lvl="0">
              <a:spcAft>
                <a:spcPts val="600"/>
              </a:spcAft>
            </a:pPr>
            <a:endParaRPr lang="en-US" sz="2500" dirty="0"/>
          </a:p>
          <a:p>
            <a:pPr lvl="0">
              <a:spcAft>
                <a:spcPts val="600"/>
              </a:spcAft>
            </a:pPr>
            <a:r>
              <a:rPr lang="en-US" sz="2500" dirty="0"/>
              <a:t>AGENDA:</a:t>
            </a:r>
          </a:p>
          <a:p>
            <a:pPr lvl="0">
              <a:spcAft>
                <a:spcPts val="600"/>
              </a:spcAft>
            </a:pPr>
            <a:endParaRPr lang="en-US" sz="2500" dirty="0"/>
          </a:p>
          <a:p>
            <a:pPr marL="457200" lvl="0" indent="-457200">
              <a:spcAft>
                <a:spcPts val="600"/>
              </a:spcAft>
              <a:buAutoNum type="arabicPeriod"/>
            </a:pPr>
            <a:r>
              <a:rPr lang="en-US" sz="2500" dirty="0"/>
              <a:t>Medicare Advantage 101</a:t>
            </a:r>
          </a:p>
          <a:p>
            <a:pPr marL="457200" lvl="0" indent="-457200">
              <a:spcAft>
                <a:spcPts val="600"/>
              </a:spcAft>
              <a:buAutoNum type="arabicPeriod"/>
            </a:pPr>
            <a:endParaRPr lang="en-US" sz="2500" dirty="0"/>
          </a:p>
          <a:p>
            <a:pPr marL="457200" lvl="0" indent="-457200">
              <a:spcAft>
                <a:spcPts val="600"/>
              </a:spcAft>
              <a:buAutoNum type="arabicPeriod"/>
            </a:pPr>
            <a:r>
              <a:rPr lang="en-US" sz="2500" dirty="0"/>
              <a:t>Rise of Technology</a:t>
            </a:r>
          </a:p>
          <a:p>
            <a:pPr marL="457200" lvl="0" indent="-457200">
              <a:spcAft>
                <a:spcPts val="600"/>
              </a:spcAft>
              <a:buAutoNum type="arabicPeriod"/>
            </a:pPr>
            <a:endParaRPr lang="en-US" sz="2500" dirty="0"/>
          </a:p>
          <a:p>
            <a:pPr marL="457200" lvl="0" indent="-457200">
              <a:spcAft>
                <a:spcPts val="600"/>
              </a:spcAft>
              <a:buAutoNum type="arabicPeriod"/>
            </a:pPr>
            <a:r>
              <a:rPr lang="en-US" sz="2500" dirty="0"/>
              <a:t>Opportunities &amp; Implications</a:t>
            </a:r>
          </a:p>
          <a:p>
            <a:pPr marL="457200" lvl="0" indent="-457200">
              <a:spcAft>
                <a:spcPts val="600"/>
              </a:spcAft>
              <a:buAutoNum type="arabicPeriod"/>
            </a:pPr>
            <a:endParaRPr lang="en-US" sz="2500" dirty="0"/>
          </a:p>
        </p:txBody>
      </p:sp>
      <p:sp>
        <p:nvSpPr>
          <p:cNvPr id="6" name="Slide Number Placeholder 1">
            <a:extLst>
              <a:ext uri="{FF2B5EF4-FFF2-40B4-BE49-F238E27FC236}">
                <a16:creationId xmlns:a16="http://schemas.microsoft.com/office/drawing/2014/main" id="{65FF7056-FF1D-1946-BFED-9556945A4E7A}"/>
              </a:ext>
            </a:extLst>
          </p:cNvPr>
          <p:cNvSpPr>
            <a:spLocks noGrp="1"/>
          </p:cNvSpPr>
          <p:nvPr>
            <p:ph type="sldNum" sz="quarter" idx="12"/>
          </p:nvPr>
        </p:nvSpPr>
        <p:spPr>
          <a:xfrm>
            <a:off x="5029200" y="6477004"/>
            <a:ext cx="2133600" cy="365125"/>
          </a:xfrm>
        </p:spPr>
        <p:txBody>
          <a:bodyPr/>
          <a:lstStyle/>
          <a:p>
            <a:pPr>
              <a:defRPr/>
            </a:pPr>
            <a:fld id="{A24FF8FD-DB0D-4D13-B5FC-69ECAA43DAF4}" type="slidenum">
              <a:rPr lang="en-US">
                <a:solidFill>
                  <a:prstClr val="black">
                    <a:tint val="75000"/>
                  </a:prstClr>
                </a:solidFill>
                <a:latin typeface="Calibri"/>
              </a:rPr>
              <a:pPr>
                <a:defRPr/>
              </a:pPr>
              <a:t>2</a:t>
            </a:fld>
            <a:endParaRPr lang="en-US" dirty="0">
              <a:solidFill>
                <a:prstClr val="black">
                  <a:tint val="75000"/>
                </a:prstClr>
              </a:solidFill>
              <a:latin typeface="Calibri"/>
            </a:endParaRPr>
          </a:p>
        </p:txBody>
      </p:sp>
      <p:pic>
        <p:nvPicPr>
          <p:cNvPr id="7" name="Picture 6" descr="A close up of a sign&#10;&#10;Description automatically generated">
            <a:extLst>
              <a:ext uri="{FF2B5EF4-FFF2-40B4-BE49-F238E27FC236}">
                <a16:creationId xmlns:a16="http://schemas.microsoft.com/office/drawing/2014/main" id="{BD65FA36-5FE0-7541-8B84-5BB0A446C099}"/>
              </a:ext>
            </a:extLst>
          </p:cNvPr>
          <p:cNvPicPr>
            <a:picLocks noChangeAspect="1"/>
          </p:cNvPicPr>
          <p:nvPr/>
        </p:nvPicPr>
        <p:blipFill>
          <a:blip r:embed="rId2"/>
          <a:stretch>
            <a:fillRect/>
          </a:stretch>
        </p:blipFill>
        <p:spPr>
          <a:xfrm>
            <a:off x="714369" y="6436175"/>
            <a:ext cx="1097281" cy="405954"/>
          </a:xfrm>
          <a:prstGeom prst="rect">
            <a:avLst/>
          </a:prstGeom>
        </p:spPr>
      </p:pic>
      <p:pic>
        <p:nvPicPr>
          <p:cNvPr id="8" name="Picture 7" descr="A close up of a logo&#10;&#10;Description automatically generated">
            <a:extLst>
              <a:ext uri="{FF2B5EF4-FFF2-40B4-BE49-F238E27FC236}">
                <a16:creationId xmlns:a16="http://schemas.microsoft.com/office/drawing/2014/main" id="{B1212986-28E2-F04B-82E5-61C71BA30560}"/>
              </a:ext>
            </a:extLst>
          </p:cNvPr>
          <p:cNvPicPr>
            <a:picLocks noChangeAspect="1"/>
          </p:cNvPicPr>
          <p:nvPr/>
        </p:nvPicPr>
        <p:blipFill>
          <a:blip r:embed="rId3"/>
          <a:stretch>
            <a:fillRect/>
          </a:stretch>
        </p:blipFill>
        <p:spPr>
          <a:xfrm>
            <a:off x="10207511" y="6408276"/>
            <a:ext cx="1516580" cy="433308"/>
          </a:xfrm>
          <a:prstGeom prst="rect">
            <a:avLst/>
          </a:prstGeom>
        </p:spPr>
      </p:pic>
    </p:spTree>
    <p:extLst>
      <p:ext uri="{BB962C8B-B14F-4D97-AF65-F5344CB8AC3E}">
        <p14:creationId xmlns:p14="http://schemas.microsoft.com/office/powerpoint/2010/main" val="258662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5029200" y="6477004"/>
            <a:ext cx="2133600" cy="365125"/>
          </a:xfrm>
        </p:spPr>
        <p:txBody>
          <a:bodyPr/>
          <a:lstStyle/>
          <a:p>
            <a:pPr>
              <a:defRPr/>
            </a:pPr>
            <a:fld id="{A24FF8FD-DB0D-4D13-B5FC-69ECAA43DAF4}" type="slidenum">
              <a:rPr lang="en-US">
                <a:solidFill>
                  <a:prstClr val="black">
                    <a:tint val="75000"/>
                  </a:prstClr>
                </a:solidFill>
                <a:latin typeface="Calibri"/>
              </a:rPr>
              <a:pPr>
                <a:defRPr/>
              </a:pPr>
              <a:t>3</a:t>
            </a:fld>
            <a:endParaRPr lang="en-US" dirty="0">
              <a:solidFill>
                <a:prstClr val="black">
                  <a:tint val="75000"/>
                </a:prstClr>
              </a:solidFill>
              <a:latin typeface="Calibri"/>
            </a:endParaRPr>
          </a:p>
        </p:txBody>
      </p:sp>
      <p:sp>
        <p:nvSpPr>
          <p:cNvPr id="39" name="TextBox 38"/>
          <p:cNvSpPr txBox="1"/>
          <p:nvPr/>
        </p:nvSpPr>
        <p:spPr>
          <a:xfrm>
            <a:off x="714369" y="495972"/>
            <a:ext cx="11101388" cy="477054"/>
          </a:xfrm>
          <a:prstGeom prst="rect">
            <a:avLst/>
          </a:prstGeom>
          <a:noFill/>
        </p:spPr>
        <p:txBody>
          <a:bodyPr wrap="square" rtlCol="0">
            <a:spAutoFit/>
          </a:bodyPr>
          <a:lstStyle/>
          <a:p>
            <a:pPr>
              <a:defRPr/>
            </a:pPr>
            <a:r>
              <a:rPr lang="en-US" sz="2500" b="1" dirty="0">
                <a:solidFill>
                  <a:schemeClr val="accent1"/>
                </a:solidFill>
                <a:latin typeface="Calibri"/>
              </a:rPr>
              <a:t>Medicare Part C </a:t>
            </a:r>
            <a:r>
              <a:rPr lang="en-US" sz="2500" b="1" dirty="0">
                <a:solidFill>
                  <a:srgbClr val="5ABD4B"/>
                </a:solidFill>
                <a:latin typeface="Calibri"/>
              </a:rPr>
              <a:t>aka Medicare Advantage 101</a:t>
            </a:r>
            <a:endParaRPr lang="en-US" sz="2400" b="1" dirty="0">
              <a:solidFill>
                <a:srgbClr val="5ABD4B"/>
              </a:solidFill>
              <a:latin typeface="Calibri"/>
            </a:endParaRPr>
          </a:p>
        </p:txBody>
      </p:sp>
      <p:pic>
        <p:nvPicPr>
          <p:cNvPr id="7" name="Picture 6" descr="A close up of a sign&#10;&#10;Description automatically generated">
            <a:extLst>
              <a:ext uri="{FF2B5EF4-FFF2-40B4-BE49-F238E27FC236}">
                <a16:creationId xmlns:a16="http://schemas.microsoft.com/office/drawing/2014/main" id="{D7D0AF68-CF6F-684F-8DA3-76B5743DFE58}"/>
              </a:ext>
            </a:extLst>
          </p:cNvPr>
          <p:cNvPicPr>
            <a:picLocks noChangeAspect="1"/>
          </p:cNvPicPr>
          <p:nvPr/>
        </p:nvPicPr>
        <p:blipFill>
          <a:blip r:embed="rId3"/>
          <a:stretch>
            <a:fillRect/>
          </a:stretch>
        </p:blipFill>
        <p:spPr>
          <a:xfrm>
            <a:off x="714369" y="6436175"/>
            <a:ext cx="1097281" cy="405954"/>
          </a:xfrm>
          <a:prstGeom prst="rect">
            <a:avLst/>
          </a:prstGeom>
        </p:spPr>
      </p:pic>
      <p:pic>
        <p:nvPicPr>
          <p:cNvPr id="8" name="Picture 7" descr="A close up of a logo&#10;&#10;Description automatically generated">
            <a:extLst>
              <a:ext uri="{FF2B5EF4-FFF2-40B4-BE49-F238E27FC236}">
                <a16:creationId xmlns:a16="http://schemas.microsoft.com/office/drawing/2014/main" id="{14E3AB1A-0979-8943-98DB-716E3A0F9ABE}"/>
              </a:ext>
            </a:extLst>
          </p:cNvPr>
          <p:cNvPicPr>
            <a:picLocks noChangeAspect="1"/>
          </p:cNvPicPr>
          <p:nvPr/>
        </p:nvPicPr>
        <p:blipFill>
          <a:blip r:embed="rId4"/>
          <a:stretch>
            <a:fillRect/>
          </a:stretch>
        </p:blipFill>
        <p:spPr>
          <a:xfrm>
            <a:off x="10207511" y="6408276"/>
            <a:ext cx="1516580" cy="433308"/>
          </a:xfrm>
          <a:prstGeom prst="rect">
            <a:avLst/>
          </a:prstGeom>
        </p:spPr>
      </p:pic>
      <p:graphicFrame>
        <p:nvGraphicFramePr>
          <p:cNvPr id="3" name="Table 2">
            <a:extLst>
              <a:ext uri="{FF2B5EF4-FFF2-40B4-BE49-F238E27FC236}">
                <a16:creationId xmlns:a16="http://schemas.microsoft.com/office/drawing/2014/main" id="{D24BF93F-369D-AA43-A1EB-FD53817B5EE9}"/>
              </a:ext>
            </a:extLst>
          </p:cNvPr>
          <p:cNvGraphicFramePr>
            <a:graphicFrameLocks noGrp="1"/>
          </p:cNvGraphicFramePr>
          <p:nvPr>
            <p:extLst>
              <p:ext uri="{D42A27DB-BD31-4B8C-83A1-F6EECF244321}">
                <p14:modId xmlns:p14="http://schemas.microsoft.com/office/powerpoint/2010/main" val="1909106648"/>
              </p:ext>
            </p:extLst>
          </p:nvPr>
        </p:nvGraphicFramePr>
        <p:xfrm>
          <a:off x="1200401" y="1450371"/>
          <a:ext cx="2753760" cy="4480560"/>
        </p:xfrm>
        <a:graphic>
          <a:graphicData uri="http://schemas.openxmlformats.org/drawingml/2006/table">
            <a:tbl>
              <a:tblPr firstRow="1" bandRow="1">
                <a:tableStyleId>{5C22544A-7EE6-4342-B048-85BDC9FD1C3A}</a:tableStyleId>
              </a:tblPr>
              <a:tblGrid>
                <a:gridCol w="2061782">
                  <a:extLst>
                    <a:ext uri="{9D8B030D-6E8A-4147-A177-3AD203B41FA5}">
                      <a16:colId xmlns:a16="http://schemas.microsoft.com/office/drawing/2014/main" val="890522091"/>
                    </a:ext>
                  </a:extLst>
                </a:gridCol>
                <a:gridCol w="354227">
                  <a:extLst>
                    <a:ext uri="{9D8B030D-6E8A-4147-A177-3AD203B41FA5}">
                      <a16:colId xmlns:a16="http://schemas.microsoft.com/office/drawing/2014/main" val="2339934961"/>
                    </a:ext>
                  </a:extLst>
                </a:gridCol>
                <a:gridCol w="337751">
                  <a:extLst>
                    <a:ext uri="{9D8B030D-6E8A-4147-A177-3AD203B41FA5}">
                      <a16:colId xmlns:a16="http://schemas.microsoft.com/office/drawing/2014/main" val="1976031273"/>
                    </a:ext>
                  </a:extLst>
                </a:gridCol>
              </a:tblGrid>
              <a:tr h="637333">
                <a:tc>
                  <a:txBody>
                    <a:bodyPr/>
                    <a:lstStyle/>
                    <a:p>
                      <a:pPr algn="ctr"/>
                      <a:r>
                        <a:rPr lang="en-US" dirty="0"/>
                        <a:t>Benefits</a:t>
                      </a:r>
                    </a:p>
                  </a:txBody>
                  <a:tcPr anchor="ctr"/>
                </a:tc>
                <a:tc>
                  <a:txBody>
                    <a:bodyPr/>
                    <a:lstStyle/>
                    <a:p>
                      <a:pPr algn="ctr"/>
                      <a:r>
                        <a:rPr lang="en-US" dirty="0"/>
                        <a:t>TM</a:t>
                      </a:r>
                    </a:p>
                  </a:txBody>
                  <a:tcPr anchor="ctr"/>
                </a:tc>
                <a:tc>
                  <a:txBody>
                    <a:bodyPr/>
                    <a:lstStyle/>
                    <a:p>
                      <a:pPr algn="ctr"/>
                      <a:r>
                        <a:rPr lang="en-US" dirty="0"/>
                        <a:t>MA</a:t>
                      </a:r>
                    </a:p>
                  </a:txBody>
                  <a:tcPr anchor="ctr"/>
                </a:tc>
                <a:extLst>
                  <a:ext uri="{0D108BD9-81ED-4DB2-BD59-A6C34878D82A}">
                    <a16:rowId xmlns:a16="http://schemas.microsoft.com/office/drawing/2014/main" val="3510184190"/>
                  </a:ext>
                </a:extLst>
              </a:tr>
              <a:tr h="637333">
                <a:tc>
                  <a:txBody>
                    <a:bodyPr/>
                    <a:lstStyle/>
                    <a:p>
                      <a:r>
                        <a:rPr lang="en-US" dirty="0"/>
                        <a:t>Part A &amp; B Premium &amp; Coverage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a:t>
                      </a:r>
                    </a:p>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a:t>
                      </a:r>
                    </a:p>
                  </a:txBody>
                  <a:tcPr anchor="ctr"/>
                </a:tc>
                <a:extLst>
                  <a:ext uri="{0D108BD9-81ED-4DB2-BD59-A6C34878D82A}">
                    <a16:rowId xmlns:a16="http://schemas.microsoft.com/office/drawing/2014/main" val="2482002501"/>
                  </a:ext>
                </a:extLst>
              </a:tr>
              <a:tr h="637333">
                <a:tc>
                  <a:txBody>
                    <a:bodyPr/>
                    <a:lstStyle/>
                    <a:p>
                      <a:r>
                        <a:rPr lang="en-US" dirty="0"/>
                        <a:t>Part D, Vision, Hearing, Dental</a:t>
                      </a:r>
                    </a:p>
                  </a:txBody>
                  <a:tcPr/>
                </a:tc>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a:t>
                      </a:r>
                    </a:p>
                  </a:txBody>
                  <a:tcPr anchor="ctr"/>
                </a:tc>
                <a:extLst>
                  <a:ext uri="{0D108BD9-81ED-4DB2-BD59-A6C34878D82A}">
                    <a16:rowId xmlns:a16="http://schemas.microsoft.com/office/drawing/2014/main" val="578743590"/>
                  </a:ext>
                </a:extLst>
              </a:tr>
              <a:tr h="637333">
                <a:tc>
                  <a:txBody>
                    <a:bodyPr/>
                    <a:lstStyle/>
                    <a:p>
                      <a:r>
                        <a:rPr lang="en-US" dirty="0"/>
                        <a:t>Out of Pocket Maximums</a:t>
                      </a:r>
                    </a:p>
                  </a:txBody>
                  <a:tcPr/>
                </a:tc>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a:t>
                      </a:r>
                    </a:p>
                  </a:txBody>
                  <a:tcPr anchor="ctr"/>
                </a:tc>
                <a:extLst>
                  <a:ext uri="{0D108BD9-81ED-4DB2-BD59-A6C34878D82A}">
                    <a16:rowId xmlns:a16="http://schemas.microsoft.com/office/drawing/2014/main" val="1000579280"/>
                  </a:ext>
                </a:extLst>
              </a:tr>
              <a:tr h="637333">
                <a:tc>
                  <a:txBody>
                    <a:bodyPr/>
                    <a:lstStyle/>
                    <a:p>
                      <a:r>
                        <a:rPr lang="en-US" dirty="0"/>
                        <a:t>SNF requires 3-day Hospital Stay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a:t>
                      </a:r>
                    </a:p>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2221608171"/>
                  </a:ext>
                </a:extLst>
              </a:tr>
              <a:tr h="637333">
                <a:tc>
                  <a:txBody>
                    <a:bodyPr/>
                    <a:lstStyle/>
                    <a:p>
                      <a:r>
                        <a:rPr lang="en-US" dirty="0"/>
                        <a:t>Coverage Changes Annually</a:t>
                      </a:r>
                    </a:p>
                  </a:txBody>
                  <a:tcPr/>
                </a:tc>
                <a:tc>
                  <a:txBody>
                    <a:bodyPr/>
                    <a:lstStyle/>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a:t>
                      </a:r>
                    </a:p>
                    <a:p>
                      <a:pPr algn="ctr"/>
                      <a:endParaRPr lang="en-US" dirty="0"/>
                    </a:p>
                  </a:txBody>
                  <a:tcPr anchor="ctr"/>
                </a:tc>
                <a:extLst>
                  <a:ext uri="{0D108BD9-81ED-4DB2-BD59-A6C34878D82A}">
                    <a16:rowId xmlns:a16="http://schemas.microsoft.com/office/drawing/2014/main" val="1906555142"/>
                  </a:ext>
                </a:extLst>
              </a:tr>
              <a:tr h="637333">
                <a:tc>
                  <a:txBody>
                    <a:bodyPr/>
                    <a:lstStyle/>
                    <a:p>
                      <a:r>
                        <a:rPr lang="en-US" dirty="0"/>
                        <a:t>Supplemental Benefits</a:t>
                      </a:r>
                    </a:p>
                  </a:txBody>
                  <a:tcPr/>
                </a:tc>
                <a:tc>
                  <a:txBody>
                    <a:bodyPr/>
                    <a:lstStyle/>
                    <a:p>
                      <a:pPr algn="ct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a:t>
                      </a:r>
                    </a:p>
                    <a:p>
                      <a:pPr algn="ctr"/>
                      <a:endParaRPr lang="en-US" dirty="0"/>
                    </a:p>
                  </a:txBody>
                  <a:tcPr anchor="ctr"/>
                </a:tc>
                <a:extLst>
                  <a:ext uri="{0D108BD9-81ED-4DB2-BD59-A6C34878D82A}">
                    <a16:rowId xmlns:a16="http://schemas.microsoft.com/office/drawing/2014/main" val="1705516837"/>
                  </a:ext>
                </a:extLst>
              </a:tr>
            </a:tbl>
          </a:graphicData>
        </a:graphic>
      </p:graphicFrame>
      <p:pic>
        <p:nvPicPr>
          <p:cNvPr id="5" name="Picture 4" descr="A screenshot of a cell phone&#10;&#10;Description automatically generated">
            <a:extLst>
              <a:ext uri="{FF2B5EF4-FFF2-40B4-BE49-F238E27FC236}">
                <a16:creationId xmlns:a16="http://schemas.microsoft.com/office/drawing/2014/main" id="{C9C409C6-86AC-974D-B017-8CEFE8741A23}"/>
              </a:ext>
            </a:extLst>
          </p:cNvPr>
          <p:cNvPicPr>
            <a:picLocks noChangeAspect="1"/>
          </p:cNvPicPr>
          <p:nvPr/>
        </p:nvPicPr>
        <p:blipFill>
          <a:blip r:embed="rId5"/>
          <a:stretch>
            <a:fillRect/>
          </a:stretch>
        </p:blipFill>
        <p:spPr>
          <a:xfrm>
            <a:off x="4959776" y="1200319"/>
            <a:ext cx="5649965" cy="4457361"/>
          </a:xfrm>
          <a:prstGeom prst="rect">
            <a:avLst/>
          </a:prstGeom>
        </p:spPr>
      </p:pic>
      <p:sp>
        <p:nvSpPr>
          <p:cNvPr id="10" name="TextBox 9">
            <a:extLst>
              <a:ext uri="{FF2B5EF4-FFF2-40B4-BE49-F238E27FC236}">
                <a16:creationId xmlns:a16="http://schemas.microsoft.com/office/drawing/2014/main" id="{B123A8FE-547D-A14C-9759-0D092F8EA69D}"/>
              </a:ext>
            </a:extLst>
          </p:cNvPr>
          <p:cNvSpPr txBox="1"/>
          <p:nvPr/>
        </p:nvSpPr>
        <p:spPr>
          <a:xfrm>
            <a:off x="4753468" y="5693387"/>
            <a:ext cx="5869459" cy="646331"/>
          </a:xfrm>
          <a:prstGeom prst="rect">
            <a:avLst/>
          </a:prstGeom>
          <a:noFill/>
        </p:spPr>
        <p:txBody>
          <a:bodyPr wrap="square" rtlCol="0">
            <a:spAutoFit/>
          </a:bodyPr>
          <a:lstStyle/>
          <a:p>
            <a:pPr algn="ctr"/>
            <a:r>
              <a:rPr lang="en-US" dirty="0">
                <a:solidFill>
                  <a:srgbClr val="5ABD4B"/>
                </a:solidFill>
              </a:rPr>
              <a:t>Early 2020 AEP results have growth &gt;2M. </a:t>
            </a:r>
          </a:p>
          <a:p>
            <a:pPr algn="ctr"/>
            <a:r>
              <a:rPr lang="en-US" dirty="0">
                <a:solidFill>
                  <a:srgbClr val="5ABD4B"/>
                </a:solidFill>
              </a:rPr>
              <a:t>Projections by LEK have 70% Penetration </a:t>
            </a:r>
            <a:r>
              <a:rPr lang="en-US" dirty="0" err="1">
                <a:solidFill>
                  <a:srgbClr val="5ABD4B"/>
                </a:solidFill>
              </a:rPr>
              <a:t>bw</a:t>
            </a:r>
            <a:r>
              <a:rPr lang="en-US" dirty="0">
                <a:solidFill>
                  <a:srgbClr val="5ABD4B"/>
                </a:solidFill>
              </a:rPr>
              <a:t> 2030-2040.</a:t>
            </a:r>
          </a:p>
        </p:txBody>
      </p:sp>
    </p:spTree>
    <p:extLst>
      <p:ext uri="{BB962C8B-B14F-4D97-AF65-F5344CB8AC3E}">
        <p14:creationId xmlns:p14="http://schemas.microsoft.com/office/powerpoint/2010/main" val="149755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5029200" y="6477004"/>
            <a:ext cx="2133600" cy="365125"/>
          </a:xfrm>
        </p:spPr>
        <p:txBody>
          <a:bodyPr/>
          <a:lstStyle/>
          <a:p>
            <a:pPr>
              <a:defRPr/>
            </a:pPr>
            <a:fld id="{A24FF8FD-DB0D-4D13-B5FC-69ECAA43DAF4}" type="slidenum">
              <a:rPr lang="en-US">
                <a:solidFill>
                  <a:prstClr val="black">
                    <a:tint val="75000"/>
                  </a:prstClr>
                </a:solidFill>
                <a:latin typeface="Calibri"/>
              </a:rPr>
              <a:pPr>
                <a:defRPr/>
              </a:pPr>
              <a:t>4</a:t>
            </a:fld>
            <a:endParaRPr lang="en-US" dirty="0">
              <a:solidFill>
                <a:prstClr val="black">
                  <a:tint val="75000"/>
                </a:prstClr>
              </a:solidFill>
              <a:latin typeface="Calibri"/>
            </a:endParaRPr>
          </a:p>
        </p:txBody>
      </p:sp>
      <p:sp>
        <p:nvSpPr>
          <p:cNvPr id="39" name="TextBox 38"/>
          <p:cNvSpPr txBox="1"/>
          <p:nvPr/>
        </p:nvSpPr>
        <p:spPr>
          <a:xfrm>
            <a:off x="714369" y="495972"/>
            <a:ext cx="11101388" cy="477054"/>
          </a:xfrm>
          <a:prstGeom prst="rect">
            <a:avLst/>
          </a:prstGeom>
          <a:noFill/>
        </p:spPr>
        <p:txBody>
          <a:bodyPr wrap="square" rtlCol="0">
            <a:spAutoFit/>
          </a:bodyPr>
          <a:lstStyle/>
          <a:p>
            <a:pPr>
              <a:defRPr/>
            </a:pPr>
            <a:r>
              <a:rPr lang="en-US" sz="2500" b="1" dirty="0">
                <a:solidFill>
                  <a:schemeClr val="accent1"/>
                </a:solidFill>
                <a:latin typeface="Calibri"/>
              </a:rPr>
              <a:t>Mechanics of MA </a:t>
            </a:r>
            <a:r>
              <a:rPr lang="en-US" sz="2400" b="1" dirty="0">
                <a:solidFill>
                  <a:srgbClr val="5ABD4B"/>
                </a:solidFill>
                <a:latin typeface="Calibri"/>
              </a:rPr>
              <a:t>Incents</a:t>
            </a:r>
            <a:r>
              <a:rPr lang="en-US" sz="2400" b="1" dirty="0">
                <a:solidFill>
                  <a:srgbClr val="5ABD4B"/>
                </a:solidFill>
              </a:rPr>
              <a:t> Preventive, Efficient, Effective Care</a:t>
            </a:r>
            <a:endParaRPr lang="en-US" sz="2400" b="1" dirty="0">
              <a:solidFill>
                <a:schemeClr val="accent1"/>
              </a:solidFill>
              <a:latin typeface="Calibri"/>
            </a:endParaRPr>
          </a:p>
        </p:txBody>
      </p:sp>
      <p:pic>
        <p:nvPicPr>
          <p:cNvPr id="7" name="Picture 6" descr="A close up of a sign&#10;&#10;Description automatically generated">
            <a:extLst>
              <a:ext uri="{FF2B5EF4-FFF2-40B4-BE49-F238E27FC236}">
                <a16:creationId xmlns:a16="http://schemas.microsoft.com/office/drawing/2014/main" id="{D7D0AF68-CF6F-684F-8DA3-76B5743DFE58}"/>
              </a:ext>
            </a:extLst>
          </p:cNvPr>
          <p:cNvPicPr>
            <a:picLocks noChangeAspect="1"/>
          </p:cNvPicPr>
          <p:nvPr/>
        </p:nvPicPr>
        <p:blipFill>
          <a:blip r:embed="rId3"/>
          <a:stretch>
            <a:fillRect/>
          </a:stretch>
        </p:blipFill>
        <p:spPr>
          <a:xfrm>
            <a:off x="714369" y="6436175"/>
            <a:ext cx="1097281" cy="405954"/>
          </a:xfrm>
          <a:prstGeom prst="rect">
            <a:avLst/>
          </a:prstGeom>
        </p:spPr>
      </p:pic>
      <p:pic>
        <p:nvPicPr>
          <p:cNvPr id="8" name="Picture 7" descr="A close up of a logo&#10;&#10;Description automatically generated">
            <a:extLst>
              <a:ext uri="{FF2B5EF4-FFF2-40B4-BE49-F238E27FC236}">
                <a16:creationId xmlns:a16="http://schemas.microsoft.com/office/drawing/2014/main" id="{14E3AB1A-0979-8943-98DB-716E3A0F9ABE}"/>
              </a:ext>
            </a:extLst>
          </p:cNvPr>
          <p:cNvPicPr>
            <a:picLocks noChangeAspect="1"/>
          </p:cNvPicPr>
          <p:nvPr/>
        </p:nvPicPr>
        <p:blipFill>
          <a:blip r:embed="rId4"/>
          <a:stretch>
            <a:fillRect/>
          </a:stretch>
        </p:blipFill>
        <p:spPr>
          <a:xfrm>
            <a:off x="10207511" y="6408276"/>
            <a:ext cx="1516580" cy="433308"/>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E6AFF436-5577-1E4C-B24E-8759AB17A6C1}"/>
              </a:ext>
            </a:extLst>
          </p:cNvPr>
          <p:cNvPicPr>
            <a:picLocks noChangeAspect="1"/>
          </p:cNvPicPr>
          <p:nvPr/>
        </p:nvPicPr>
        <p:blipFill>
          <a:blip r:embed="rId5"/>
          <a:stretch>
            <a:fillRect/>
          </a:stretch>
        </p:blipFill>
        <p:spPr>
          <a:xfrm>
            <a:off x="9798939" y="1271277"/>
            <a:ext cx="1568325" cy="1415438"/>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40C6F5FD-5C67-5D4D-98C6-9C53587412F5}"/>
              </a:ext>
            </a:extLst>
          </p:cNvPr>
          <p:cNvPicPr>
            <a:picLocks noChangeAspect="1"/>
          </p:cNvPicPr>
          <p:nvPr/>
        </p:nvPicPr>
        <p:blipFill>
          <a:blip r:embed="rId6"/>
          <a:stretch>
            <a:fillRect/>
          </a:stretch>
        </p:blipFill>
        <p:spPr>
          <a:xfrm>
            <a:off x="9736115" y="2841453"/>
            <a:ext cx="1693975" cy="1527354"/>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AAC93162-A20F-9C4B-BABF-2A356ECDB8F6}"/>
              </a:ext>
            </a:extLst>
          </p:cNvPr>
          <p:cNvPicPr>
            <a:picLocks noChangeAspect="1"/>
          </p:cNvPicPr>
          <p:nvPr/>
        </p:nvPicPr>
        <p:blipFill>
          <a:blip r:embed="rId7"/>
          <a:stretch>
            <a:fillRect/>
          </a:stretch>
        </p:blipFill>
        <p:spPr>
          <a:xfrm>
            <a:off x="9650780" y="4667058"/>
            <a:ext cx="1864646" cy="1527355"/>
          </a:xfrm>
          <a:prstGeom prst="rect">
            <a:avLst/>
          </a:prstGeom>
        </p:spPr>
      </p:pic>
      <p:graphicFrame>
        <p:nvGraphicFramePr>
          <p:cNvPr id="11" name="Diagram 10">
            <a:extLst>
              <a:ext uri="{FF2B5EF4-FFF2-40B4-BE49-F238E27FC236}">
                <a16:creationId xmlns:a16="http://schemas.microsoft.com/office/drawing/2014/main" id="{4D832832-C56A-034D-B5BE-1C2D03B6A17B}"/>
              </a:ext>
            </a:extLst>
          </p:cNvPr>
          <p:cNvGraphicFramePr/>
          <p:nvPr>
            <p:extLst>
              <p:ext uri="{D42A27DB-BD31-4B8C-83A1-F6EECF244321}">
                <p14:modId xmlns:p14="http://schemas.microsoft.com/office/powerpoint/2010/main" val="2488079983"/>
              </p:ext>
            </p:extLst>
          </p:nvPr>
        </p:nvGraphicFramePr>
        <p:xfrm>
          <a:off x="945027" y="1411323"/>
          <a:ext cx="8128000" cy="11969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Oval 16">
            <a:extLst>
              <a:ext uri="{FF2B5EF4-FFF2-40B4-BE49-F238E27FC236}">
                <a16:creationId xmlns:a16="http://schemas.microsoft.com/office/drawing/2014/main" id="{A922F927-2F7C-5143-9FA7-FDE9E1047103}"/>
              </a:ext>
            </a:extLst>
          </p:cNvPr>
          <p:cNvSpPr/>
          <p:nvPr/>
        </p:nvSpPr>
        <p:spPr>
          <a:xfrm>
            <a:off x="3142059" y="2259218"/>
            <a:ext cx="536134" cy="2698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dirty="0"/>
              <a:t>RAF</a:t>
            </a:r>
          </a:p>
        </p:txBody>
      </p:sp>
      <p:sp>
        <p:nvSpPr>
          <p:cNvPr id="18" name="Oval 17">
            <a:extLst>
              <a:ext uri="{FF2B5EF4-FFF2-40B4-BE49-F238E27FC236}">
                <a16:creationId xmlns:a16="http://schemas.microsoft.com/office/drawing/2014/main" id="{31343119-A1BF-7E4F-A340-385CB191EC5D}"/>
              </a:ext>
            </a:extLst>
          </p:cNvPr>
          <p:cNvSpPr/>
          <p:nvPr/>
        </p:nvSpPr>
        <p:spPr>
          <a:xfrm>
            <a:off x="2164894" y="2259217"/>
            <a:ext cx="536134" cy="2698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dirty="0"/>
              <a:t>STARS</a:t>
            </a:r>
          </a:p>
        </p:txBody>
      </p:sp>
      <p:sp>
        <p:nvSpPr>
          <p:cNvPr id="19" name="Oval 18">
            <a:extLst>
              <a:ext uri="{FF2B5EF4-FFF2-40B4-BE49-F238E27FC236}">
                <a16:creationId xmlns:a16="http://schemas.microsoft.com/office/drawing/2014/main" id="{0754F4D5-CE2E-4747-998A-EAB7DFF978C3}"/>
              </a:ext>
            </a:extLst>
          </p:cNvPr>
          <p:cNvSpPr/>
          <p:nvPr/>
        </p:nvSpPr>
        <p:spPr>
          <a:xfrm>
            <a:off x="3142059" y="1488980"/>
            <a:ext cx="536134" cy="2698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dirty="0"/>
              <a:t>Prem</a:t>
            </a:r>
          </a:p>
        </p:txBody>
      </p:sp>
      <p:sp>
        <p:nvSpPr>
          <p:cNvPr id="20" name="Oval 19">
            <a:extLst>
              <a:ext uri="{FF2B5EF4-FFF2-40B4-BE49-F238E27FC236}">
                <a16:creationId xmlns:a16="http://schemas.microsoft.com/office/drawing/2014/main" id="{65B50A07-C615-C04F-B39C-406AFBCAB72A}"/>
              </a:ext>
            </a:extLst>
          </p:cNvPr>
          <p:cNvSpPr/>
          <p:nvPr/>
        </p:nvSpPr>
        <p:spPr>
          <a:xfrm>
            <a:off x="2160775" y="1490184"/>
            <a:ext cx="536134" cy="2698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dirty="0"/>
              <a:t>Pts</a:t>
            </a:r>
          </a:p>
        </p:txBody>
      </p:sp>
      <p:sp>
        <p:nvSpPr>
          <p:cNvPr id="21" name="Oval 20">
            <a:extLst>
              <a:ext uri="{FF2B5EF4-FFF2-40B4-BE49-F238E27FC236}">
                <a16:creationId xmlns:a16="http://schemas.microsoft.com/office/drawing/2014/main" id="{EDE4B290-F77A-6B48-8C93-2B36C2284E18}"/>
              </a:ext>
            </a:extLst>
          </p:cNvPr>
          <p:cNvSpPr/>
          <p:nvPr/>
        </p:nvSpPr>
        <p:spPr>
          <a:xfrm>
            <a:off x="5259858" y="2259217"/>
            <a:ext cx="536134" cy="2698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dirty="0"/>
              <a:t>Bene-fits</a:t>
            </a:r>
          </a:p>
        </p:txBody>
      </p:sp>
      <p:sp>
        <p:nvSpPr>
          <p:cNvPr id="22" name="Oval 21">
            <a:extLst>
              <a:ext uri="{FF2B5EF4-FFF2-40B4-BE49-F238E27FC236}">
                <a16:creationId xmlns:a16="http://schemas.microsoft.com/office/drawing/2014/main" id="{E22D8DB6-2D2D-B64C-B0BD-71870F06B37C}"/>
              </a:ext>
            </a:extLst>
          </p:cNvPr>
          <p:cNvSpPr/>
          <p:nvPr/>
        </p:nvSpPr>
        <p:spPr>
          <a:xfrm>
            <a:off x="4282693" y="2259216"/>
            <a:ext cx="536134" cy="2698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dirty="0"/>
              <a:t>Net-work</a:t>
            </a:r>
          </a:p>
        </p:txBody>
      </p:sp>
      <p:sp>
        <p:nvSpPr>
          <p:cNvPr id="23" name="Oval 22">
            <a:extLst>
              <a:ext uri="{FF2B5EF4-FFF2-40B4-BE49-F238E27FC236}">
                <a16:creationId xmlns:a16="http://schemas.microsoft.com/office/drawing/2014/main" id="{B0601B07-211E-F541-8052-6559248CDC64}"/>
              </a:ext>
            </a:extLst>
          </p:cNvPr>
          <p:cNvSpPr/>
          <p:nvPr/>
        </p:nvSpPr>
        <p:spPr>
          <a:xfrm>
            <a:off x="5259858" y="1488979"/>
            <a:ext cx="536134" cy="2698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dirty="0"/>
              <a:t>Util.</a:t>
            </a:r>
          </a:p>
        </p:txBody>
      </p:sp>
      <p:sp>
        <p:nvSpPr>
          <p:cNvPr id="24" name="Oval 23">
            <a:extLst>
              <a:ext uri="{FF2B5EF4-FFF2-40B4-BE49-F238E27FC236}">
                <a16:creationId xmlns:a16="http://schemas.microsoft.com/office/drawing/2014/main" id="{D508E61C-C363-E14B-B79E-E3B29F02E379}"/>
              </a:ext>
            </a:extLst>
          </p:cNvPr>
          <p:cNvSpPr/>
          <p:nvPr/>
        </p:nvSpPr>
        <p:spPr>
          <a:xfrm>
            <a:off x="4278574" y="1490183"/>
            <a:ext cx="536134" cy="2698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 dirty="0"/>
              <a:t>Unit Cost</a:t>
            </a:r>
          </a:p>
        </p:txBody>
      </p:sp>
      <p:pic>
        <p:nvPicPr>
          <p:cNvPr id="48" name="Picture 47">
            <a:extLst>
              <a:ext uri="{FF2B5EF4-FFF2-40B4-BE49-F238E27FC236}">
                <a16:creationId xmlns:a16="http://schemas.microsoft.com/office/drawing/2014/main" id="{879D803B-8B32-BD4B-BBE0-F5B612461F3E}"/>
              </a:ext>
            </a:extLst>
          </p:cNvPr>
          <p:cNvPicPr>
            <a:picLocks noChangeAspect="1"/>
          </p:cNvPicPr>
          <p:nvPr/>
        </p:nvPicPr>
        <p:blipFill rotWithShape="1">
          <a:blip r:embed="rId13"/>
          <a:srcRect t="5701"/>
          <a:stretch/>
        </p:blipFill>
        <p:spPr>
          <a:xfrm>
            <a:off x="851943" y="2888203"/>
            <a:ext cx="6100732" cy="3297718"/>
          </a:xfrm>
          <a:prstGeom prst="rect">
            <a:avLst/>
          </a:prstGeom>
        </p:spPr>
      </p:pic>
      <p:graphicFrame>
        <p:nvGraphicFramePr>
          <p:cNvPr id="49" name="Table 48">
            <a:extLst>
              <a:ext uri="{FF2B5EF4-FFF2-40B4-BE49-F238E27FC236}">
                <a16:creationId xmlns:a16="http://schemas.microsoft.com/office/drawing/2014/main" id="{3F4A038A-EEA7-0442-B574-B0F87A7A6BA4}"/>
              </a:ext>
            </a:extLst>
          </p:cNvPr>
          <p:cNvGraphicFramePr>
            <a:graphicFrameLocks noGrp="1"/>
          </p:cNvGraphicFramePr>
          <p:nvPr>
            <p:extLst>
              <p:ext uri="{D42A27DB-BD31-4B8C-83A1-F6EECF244321}">
                <p14:modId xmlns:p14="http://schemas.microsoft.com/office/powerpoint/2010/main" val="993778706"/>
              </p:ext>
            </p:extLst>
          </p:nvPr>
        </p:nvGraphicFramePr>
        <p:xfrm>
          <a:off x="7044614" y="2888203"/>
          <a:ext cx="2514226" cy="2634626"/>
        </p:xfrm>
        <a:graphic>
          <a:graphicData uri="http://schemas.openxmlformats.org/drawingml/2006/table">
            <a:tbl>
              <a:tblPr firstRow="1" bandRow="1">
                <a:tableStyleId>{5C22544A-7EE6-4342-B048-85BDC9FD1C3A}</a:tableStyleId>
              </a:tblPr>
              <a:tblGrid>
                <a:gridCol w="1257113">
                  <a:extLst>
                    <a:ext uri="{9D8B030D-6E8A-4147-A177-3AD203B41FA5}">
                      <a16:colId xmlns:a16="http://schemas.microsoft.com/office/drawing/2014/main" val="897991473"/>
                    </a:ext>
                  </a:extLst>
                </a:gridCol>
                <a:gridCol w="1257113">
                  <a:extLst>
                    <a:ext uri="{9D8B030D-6E8A-4147-A177-3AD203B41FA5}">
                      <a16:colId xmlns:a16="http://schemas.microsoft.com/office/drawing/2014/main" val="1713701168"/>
                    </a:ext>
                  </a:extLst>
                </a:gridCol>
              </a:tblGrid>
              <a:tr h="676096">
                <a:tc gridSpan="2">
                  <a:txBody>
                    <a:bodyPr/>
                    <a:lstStyle/>
                    <a:p>
                      <a:pPr algn="ctr"/>
                      <a:r>
                        <a:rPr lang="en-US" sz="1000" dirty="0"/>
                        <a:t>10,000 Lives, $800 Premium, </a:t>
                      </a:r>
                    </a:p>
                    <a:p>
                      <a:pPr algn="ctr"/>
                      <a:r>
                        <a:rPr lang="en-US" sz="1000" dirty="0"/>
                        <a:t>85%POP, 1.0 RAF, 80% MER</a:t>
                      </a:r>
                    </a:p>
                  </a:txBody>
                  <a:tcPr anchor="ctr"/>
                </a:tc>
                <a:tc hMerge="1">
                  <a:txBody>
                    <a:bodyPr/>
                    <a:lstStyle/>
                    <a:p>
                      <a:endParaRPr lang="en-US" dirty="0"/>
                    </a:p>
                  </a:txBody>
                  <a:tcPr/>
                </a:tc>
                <a:extLst>
                  <a:ext uri="{0D108BD9-81ED-4DB2-BD59-A6C34878D82A}">
                    <a16:rowId xmlns:a16="http://schemas.microsoft.com/office/drawing/2014/main" val="2095096249"/>
                  </a:ext>
                </a:extLst>
              </a:tr>
              <a:tr h="391706">
                <a:tc>
                  <a:txBody>
                    <a:bodyPr/>
                    <a:lstStyle/>
                    <a:p>
                      <a:pPr algn="ctr"/>
                      <a:r>
                        <a:rPr lang="en-US" sz="1000" dirty="0"/>
                        <a:t>PMPM</a:t>
                      </a:r>
                    </a:p>
                  </a:txBody>
                  <a:tcPr anchor="ctr"/>
                </a:tc>
                <a:tc>
                  <a:txBody>
                    <a:bodyPr/>
                    <a:lstStyle/>
                    <a:p>
                      <a:pPr algn="ctr"/>
                      <a:r>
                        <a:rPr lang="en-US" sz="1000" dirty="0"/>
                        <a:t>680</a:t>
                      </a:r>
                    </a:p>
                  </a:txBody>
                  <a:tcPr anchor="ctr"/>
                </a:tc>
                <a:extLst>
                  <a:ext uri="{0D108BD9-81ED-4DB2-BD59-A6C34878D82A}">
                    <a16:rowId xmlns:a16="http://schemas.microsoft.com/office/drawing/2014/main" val="95307446"/>
                  </a:ext>
                </a:extLst>
              </a:tr>
              <a:tr h="391706">
                <a:tc>
                  <a:txBody>
                    <a:bodyPr/>
                    <a:lstStyle/>
                    <a:p>
                      <a:pPr algn="ctr"/>
                      <a:r>
                        <a:rPr lang="en-US" sz="1000" dirty="0"/>
                        <a:t>PMPY</a:t>
                      </a:r>
                    </a:p>
                  </a:txBody>
                  <a:tcPr anchor="ctr"/>
                </a:tc>
                <a:tc>
                  <a:txBody>
                    <a:bodyPr/>
                    <a:lstStyle/>
                    <a:p>
                      <a:pPr algn="ctr"/>
                      <a:r>
                        <a:rPr lang="en-US" sz="1000" dirty="0"/>
                        <a:t>8,160</a:t>
                      </a:r>
                    </a:p>
                  </a:txBody>
                  <a:tcPr anchor="ctr"/>
                </a:tc>
                <a:extLst>
                  <a:ext uri="{0D108BD9-81ED-4DB2-BD59-A6C34878D82A}">
                    <a16:rowId xmlns:a16="http://schemas.microsoft.com/office/drawing/2014/main" val="1434015670"/>
                  </a:ext>
                </a:extLst>
              </a:tr>
              <a:tr h="391706">
                <a:tc>
                  <a:txBody>
                    <a:bodyPr/>
                    <a:lstStyle/>
                    <a:p>
                      <a:pPr algn="ctr"/>
                      <a:r>
                        <a:rPr lang="en-US" sz="1000" dirty="0"/>
                        <a:t>TOTAL REVENUE</a:t>
                      </a:r>
                    </a:p>
                  </a:txBody>
                  <a:tcPr anchor="ctr"/>
                </a:tc>
                <a:tc>
                  <a:txBody>
                    <a:bodyPr/>
                    <a:lstStyle/>
                    <a:p>
                      <a:pPr algn="ctr"/>
                      <a:r>
                        <a:rPr lang="en-US" sz="1000" dirty="0"/>
                        <a:t>81,600,000</a:t>
                      </a:r>
                    </a:p>
                  </a:txBody>
                  <a:tcPr anchor="ctr"/>
                </a:tc>
                <a:extLst>
                  <a:ext uri="{0D108BD9-81ED-4DB2-BD59-A6C34878D82A}">
                    <a16:rowId xmlns:a16="http://schemas.microsoft.com/office/drawing/2014/main" val="3991041943"/>
                  </a:ext>
                </a:extLst>
              </a:tr>
              <a:tr h="391706">
                <a:tc>
                  <a:txBody>
                    <a:bodyPr/>
                    <a:lstStyle/>
                    <a:p>
                      <a:pPr algn="ctr"/>
                      <a:r>
                        <a:rPr lang="en-US" sz="1000" dirty="0"/>
                        <a:t>COSTS</a:t>
                      </a:r>
                    </a:p>
                  </a:txBody>
                  <a:tcPr anchor="ctr"/>
                </a:tc>
                <a:tc>
                  <a:txBody>
                    <a:bodyPr/>
                    <a:lstStyle/>
                    <a:p>
                      <a:pPr algn="ctr"/>
                      <a:r>
                        <a:rPr lang="en-US" sz="1000" dirty="0"/>
                        <a:t>65,280,000</a:t>
                      </a:r>
                    </a:p>
                  </a:txBody>
                  <a:tcPr anchor="ctr"/>
                </a:tc>
                <a:extLst>
                  <a:ext uri="{0D108BD9-81ED-4DB2-BD59-A6C34878D82A}">
                    <a16:rowId xmlns:a16="http://schemas.microsoft.com/office/drawing/2014/main" val="2356327294"/>
                  </a:ext>
                </a:extLst>
              </a:tr>
              <a:tr h="391706">
                <a:tc>
                  <a:txBody>
                    <a:bodyPr/>
                    <a:lstStyle/>
                    <a:p>
                      <a:pPr algn="ctr"/>
                      <a:r>
                        <a:rPr lang="en-US" sz="1000" dirty="0"/>
                        <a:t>PROFIT</a:t>
                      </a:r>
                    </a:p>
                  </a:txBody>
                  <a:tcPr anchor="ctr"/>
                </a:tc>
                <a:tc>
                  <a:txBody>
                    <a:bodyPr/>
                    <a:lstStyle/>
                    <a:p>
                      <a:pPr algn="ctr"/>
                      <a:r>
                        <a:rPr lang="en-US" sz="1000" dirty="0"/>
                        <a:t>16,320,000</a:t>
                      </a:r>
                    </a:p>
                  </a:txBody>
                  <a:tcPr anchor="ctr"/>
                </a:tc>
                <a:extLst>
                  <a:ext uri="{0D108BD9-81ED-4DB2-BD59-A6C34878D82A}">
                    <a16:rowId xmlns:a16="http://schemas.microsoft.com/office/drawing/2014/main" val="1149036123"/>
                  </a:ext>
                </a:extLst>
              </a:tr>
            </a:tbl>
          </a:graphicData>
        </a:graphic>
      </p:graphicFrame>
    </p:spTree>
    <p:extLst>
      <p:ext uri="{BB962C8B-B14F-4D97-AF65-F5344CB8AC3E}">
        <p14:creationId xmlns:p14="http://schemas.microsoft.com/office/powerpoint/2010/main" val="322191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5029200" y="6477004"/>
            <a:ext cx="2133600" cy="365125"/>
          </a:xfrm>
        </p:spPr>
        <p:txBody>
          <a:bodyPr/>
          <a:lstStyle/>
          <a:p>
            <a:pPr>
              <a:defRPr/>
            </a:pPr>
            <a:fld id="{A24FF8FD-DB0D-4D13-B5FC-69ECAA43DAF4}" type="slidenum">
              <a:rPr lang="en-US">
                <a:solidFill>
                  <a:prstClr val="black">
                    <a:tint val="75000"/>
                  </a:prstClr>
                </a:solidFill>
                <a:latin typeface="Calibri"/>
              </a:rPr>
              <a:pPr>
                <a:defRPr/>
              </a:pPr>
              <a:t>5</a:t>
            </a:fld>
            <a:endParaRPr lang="en-US" dirty="0">
              <a:solidFill>
                <a:prstClr val="black">
                  <a:tint val="75000"/>
                </a:prstClr>
              </a:solidFill>
              <a:latin typeface="Calibri"/>
            </a:endParaRPr>
          </a:p>
        </p:txBody>
      </p:sp>
      <p:sp>
        <p:nvSpPr>
          <p:cNvPr id="39" name="TextBox 38"/>
          <p:cNvSpPr txBox="1"/>
          <p:nvPr/>
        </p:nvSpPr>
        <p:spPr>
          <a:xfrm>
            <a:off x="714369" y="526549"/>
            <a:ext cx="11101388" cy="430887"/>
          </a:xfrm>
          <a:prstGeom prst="rect">
            <a:avLst/>
          </a:prstGeom>
          <a:noFill/>
        </p:spPr>
        <p:txBody>
          <a:bodyPr wrap="square" rtlCol="0">
            <a:spAutoFit/>
          </a:bodyPr>
          <a:lstStyle/>
          <a:p>
            <a:pPr>
              <a:defRPr/>
            </a:pPr>
            <a:r>
              <a:rPr lang="en-US" sz="2200" b="1" dirty="0">
                <a:solidFill>
                  <a:schemeClr val="accent1"/>
                </a:solidFill>
                <a:latin typeface="Calibri"/>
              </a:rPr>
              <a:t>Technology </a:t>
            </a:r>
            <a:r>
              <a:rPr lang="en-US" sz="2200" b="1" dirty="0">
                <a:solidFill>
                  <a:srgbClr val="5ABD4B"/>
                </a:solidFill>
              </a:rPr>
              <a:t>Information Abounds. Is it actionable and does it lower cost &amp; improve outcomes?</a:t>
            </a:r>
            <a:endParaRPr lang="en-US" sz="2200" b="1" dirty="0">
              <a:solidFill>
                <a:schemeClr val="accent1"/>
              </a:solidFill>
              <a:latin typeface="Calibri"/>
            </a:endParaRPr>
          </a:p>
        </p:txBody>
      </p:sp>
      <p:pic>
        <p:nvPicPr>
          <p:cNvPr id="7" name="Picture 6" descr="A close up of a sign&#10;&#10;Description automatically generated">
            <a:extLst>
              <a:ext uri="{FF2B5EF4-FFF2-40B4-BE49-F238E27FC236}">
                <a16:creationId xmlns:a16="http://schemas.microsoft.com/office/drawing/2014/main" id="{D7D0AF68-CF6F-684F-8DA3-76B5743DFE58}"/>
              </a:ext>
            </a:extLst>
          </p:cNvPr>
          <p:cNvPicPr>
            <a:picLocks noChangeAspect="1"/>
          </p:cNvPicPr>
          <p:nvPr/>
        </p:nvPicPr>
        <p:blipFill>
          <a:blip r:embed="rId3"/>
          <a:stretch>
            <a:fillRect/>
          </a:stretch>
        </p:blipFill>
        <p:spPr>
          <a:xfrm>
            <a:off x="714369" y="6436175"/>
            <a:ext cx="1097281" cy="405954"/>
          </a:xfrm>
          <a:prstGeom prst="rect">
            <a:avLst/>
          </a:prstGeom>
        </p:spPr>
      </p:pic>
      <p:pic>
        <p:nvPicPr>
          <p:cNvPr id="8" name="Picture 7" descr="A close up of a logo&#10;&#10;Description automatically generated">
            <a:extLst>
              <a:ext uri="{FF2B5EF4-FFF2-40B4-BE49-F238E27FC236}">
                <a16:creationId xmlns:a16="http://schemas.microsoft.com/office/drawing/2014/main" id="{14E3AB1A-0979-8943-98DB-716E3A0F9ABE}"/>
              </a:ext>
            </a:extLst>
          </p:cNvPr>
          <p:cNvPicPr>
            <a:picLocks noChangeAspect="1"/>
          </p:cNvPicPr>
          <p:nvPr/>
        </p:nvPicPr>
        <p:blipFill>
          <a:blip r:embed="rId4"/>
          <a:stretch>
            <a:fillRect/>
          </a:stretch>
        </p:blipFill>
        <p:spPr>
          <a:xfrm>
            <a:off x="10207511" y="6408276"/>
            <a:ext cx="1516580" cy="433308"/>
          </a:xfrm>
          <a:prstGeom prst="rect">
            <a:avLst/>
          </a:prstGeom>
        </p:spPr>
      </p:pic>
      <p:graphicFrame>
        <p:nvGraphicFramePr>
          <p:cNvPr id="2" name="Diagram 1">
            <a:extLst>
              <a:ext uri="{FF2B5EF4-FFF2-40B4-BE49-F238E27FC236}">
                <a16:creationId xmlns:a16="http://schemas.microsoft.com/office/drawing/2014/main" id="{3C2ECF34-3122-594D-B381-709B06CD0F9C}"/>
              </a:ext>
            </a:extLst>
          </p:cNvPr>
          <p:cNvGraphicFramePr/>
          <p:nvPr>
            <p:extLst>
              <p:ext uri="{D42A27DB-BD31-4B8C-83A1-F6EECF244321}">
                <p14:modId xmlns:p14="http://schemas.microsoft.com/office/powerpoint/2010/main" val="697528382"/>
              </p:ext>
            </p:extLst>
          </p:nvPr>
        </p:nvGraphicFramePr>
        <p:xfrm>
          <a:off x="6729215" y="1327232"/>
          <a:ext cx="4994876" cy="47955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a:extLst>
              <a:ext uri="{FF2B5EF4-FFF2-40B4-BE49-F238E27FC236}">
                <a16:creationId xmlns:a16="http://schemas.microsoft.com/office/drawing/2014/main" id="{99CDBC13-7477-0F49-99A9-39665D80D790}"/>
              </a:ext>
            </a:extLst>
          </p:cNvPr>
          <p:cNvPicPr>
            <a:picLocks noChangeAspect="1"/>
          </p:cNvPicPr>
          <p:nvPr/>
        </p:nvPicPr>
        <p:blipFill>
          <a:blip r:embed="rId10"/>
          <a:stretch>
            <a:fillRect/>
          </a:stretch>
        </p:blipFill>
        <p:spPr>
          <a:xfrm>
            <a:off x="1077410" y="1463506"/>
            <a:ext cx="4690553" cy="4795565"/>
          </a:xfrm>
          <a:prstGeom prst="rect">
            <a:avLst/>
          </a:prstGeom>
        </p:spPr>
      </p:pic>
    </p:spTree>
    <p:extLst>
      <p:ext uri="{BB962C8B-B14F-4D97-AF65-F5344CB8AC3E}">
        <p14:creationId xmlns:p14="http://schemas.microsoft.com/office/powerpoint/2010/main" val="195030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5029200" y="6477004"/>
            <a:ext cx="2133600" cy="365125"/>
          </a:xfrm>
        </p:spPr>
        <p:txBody>
          <a:bodyPr/>
          <a:lstStyle/>
          <a:p>
            <a:pPr>
              <a:defRPr/>
            </a:pPr>
            <a:fld id="{A24FF8FD-DB0D-4D13-B5FC-69ECAA43DAF4}" type="slidenum">
              <a:rPr lang="en-US">
                <a:solidFill>
                  <a:prstClr val="black">
                    <a:tint val="75000"/>
                  </a:prstClr>
                </a:solidFill>
                <a:latin typeface="Calibri"/>
              </a:rPr>
              <a:pPr>
                <a:defRPr/>
              </a:pPr>
              <a:t>6</a:t>
            </a:fld>
            <a:endParaRPr lang="en-US" dirty="0">
              <a:solidFill>
                <a:prstClr val="black">
                  <a:tint val="75000"/>
                </a:prstClr>
              </a:solidFill>
              <a:latin typeface="Calibri"/>
            </a:endParaRPr>
          </a:p>
        </p:txBody>
      </p:sp>
      <p:sp>
        <p:nvSpPr>
          <p:cNvPr id="39" name="TextBox 38"/>
          <p:cNvSpPr txBox="1"/>
          <p:nvPr/>
        </p:nvSpPr>
        <p:spPr>
          <a:xfrm>
            <a:off x="714369" y="495972"/>
            <a:ext cx="11101388" cy="477054"/>
          </a:xfrm>
          <a:prstGeom prst="rect">
            <a:avLst/>
          </a:prstGeom>
          <a:noFill/>
        </p:spPr>
        <p:txBody>
          <a:bodyPr wrap="square" rtlCol="0">
            <a:spAutoFit/>
          </a:bodyPr>
          <a:lstStyle/>
          <a:p>
            <a:pPr>
              <a:defRPr/>
            </a:pPr>
            <a:endParaRPr lang="en-US" sz="2400" b="1" dirty="0">
              <a:solidFill>
                <a:schemeClr val="accent1">
                  <a:lumMod val="75000"/>
                </a:schemeClr>
              </a:solidFill>
              <a:latin typeface="Calibri"/>
            </a:endParaRPr>
          </a:p>
        </p:txBody>
      </p:sp>
      <p:pic>
        <p:nvPicPr>
          <p:cNvPr id="6" name="Picture 5" descr="A close up of a sign&#10;&#10;Description automatically generated">
            <a:extLst>
              <a:ext uri="{FF2B5EF4-FFF2-40B4-BE49-F238E27FC236}">
                <a16:creationId xmlns:a16="http://schemas.microsoft.com/office/drawing/2014/main" id="{21B4D039-300D-7F45-8F94-F2214CEA4662}"/>
              </a:ext>
            </a:extLst>
          </p:cNvPr>
          <p:cNvPicPr>
            <a:picLocks noChangeAspect="1"/>
          </p:cNvPicPr>
          <p:nvPr/>
        </p:nvPicPr>
        <p:blipFill>
          <a:blip r:embed="rId3"/>
          <a:stretch>
            <a:fillRect/>
          </a:stretch>
        </p:blipFill>
        <p:spPr>
          <a:xfrm>
            <a:off x="714369" y="6436175"/>
            <a:ext cx="1097281" cy="405954"/>
          </a:xfrm>
          <a:prstGeom prst="rect">
            <a:avLst/>
          </a:prstGeom>
        </p:spPr>
      </p:pic>
      <p:pic>
        <p:nvPicPr>
          <p:cNvPr id="7" name="Picture 6" descr="A close up of a logo&#10;&#10;Description automatically generated">
            <a:extLst>
              <a:ext uri="{FF2B5EF4-FFF2-40B4-BE49-F238E27FC236}">
                <a16:creationId xmlns:a16="http://schemas.microsoft.com/office/drawing/2014/main" id="{3F3E2308-4F2D-8F48-A32B-B68C6730862C}"/>
              </a:ext>
            </a:extLst>
          </p:cNvPr>
          <p:cNvPicPr>
            <a:picLocks noChangeAspect="1"/>
          </p:cNvPicPr>
          <p:nvPr/>
        </p:nvPicPr>
        <p:blipFill>
          <a:blip r:embed="rId4"/>
          <a:stretch>
            <a:fillRect/>
          </a:stretch>
        </p:blipFill>
        <p:spPr>
          <a:xfrm>
            <a:off x="10207511" y="6408276"/>
            <a:ext cx="1516580" cy="433308"/>
          </a:xfrm>
          <a:prstGeom prst="rect">
            <a:avLst/>
          </a:prstGeom>
        </p:spPr>
      </p:pic>
      <p:sp>
        <p:nvSpPr>
          <p:cNvPr id="8" name="TextBox 7">
            <a:extLst>
              <a:ext uri="{FF2B5EF4-FFF2-40B4-BE49-F238E27FC236}">
                <a16:creationId xmlns:a16="http://schemas.microsoft.com/office/drawing/2014/main" id="{6BF71970-2285-314F-911C-CD9BB2357F36}"/>
              </a:ext>
            </a:extLst>
          </p:cNvPr>
          <p:cNvSpPr txBox="1"/>
          <p:nvPr/>
        </p:nvSpPr>
        <p:spPr>
          <a:xfrm>
            <a:off x="714374" y="372311"/>
            <a:ext cx="11271299" cy="1215717"/>
          </a:xfrm>
          <a:prstGeom prst="rect">
            <a:avLst/>
          </a:prstGeom>
          <a:noFill/>
        </p:spPr>
        <p:txBody>
          <a:bodyPr wrap="square" rtlCol="0">
            <a:spAutoFit/>
          </a:bodyPr>
          <a:lstStyle/>
          <a:p>
            <a:pPr>
              <a:defRPr/>
            </a:pPr>
            <a:r>
              <a:rPr lang="en-US" sz="2400" b="1" dirty="0">
                <a:solidFill>
                  <a:schemeClr val="accent1"/>
                </a:solidFill>
                <a:latin typeface="Calibri"/>
              </a:rPr>
              <a:t>Government Markets are Poised for Sustainable Growth: Access, Quality, CC Outcomes</a:t>
            </a:r>
          </a:p>
          <a:p>
            <a:pPr>
              <a:defRPr/>
            </a:pPr>
            <a:r>
              <a:rPr lang="en-US" sz="2400" b="1" dirty="0">
                <a:solidFill>
                  <a:srgbClr val="5ABD4B"/>
                </a:solidFill>
              </a:rPr>
              <a:t>Opportunity and Implications of Technology</a:t>
            </a:r>
          </a:p>
          <a:p>
            <a:pPr>
              <a:defRPr/>
            </a:pPr>
            <a:endParaRPr lang="en-US" sz="2400" b="1" dirty="0">
              <a:solidFill>
                <a:srgbClr val="5ABD4B"/>
              </a:solidFill>
              <a:latin typeface="Calibri"/>
            </a:endParaRPr>
          </a:p>
        </p:txBody>
      </p:sp>
      <p:graphicFrame>
        <p:nvGraphicFramePr>
          <p:cNvPr id="10" name="Table 9">
            <a:extLst>
              <a:ext uri="{FF2B5EF4-FFF2-40B4-BE49-F238E27FC236}">
                <a16:creationId xmlns:a16="http://schemas.microsoft.com/office/drawing/2014/main" id="{04404B8D-84AD-CE45-962D-7E2F5AF04080}"/>
              </a:ext>
            </a:extLst>
          </p:cNvPr>
          <p:cNvGraphicFramePr>
            <a:graphicFrameLocks noGrp="1"/>
          </p:cNvGraphicFramePr>
          <p:nvPr>
            <p:extLst>
              <p:ext uri="{D42A27DB-BD31-4B8C-83A1-F6EECF244321}">
                <p14:modId xmlns:p14="http://schemas.microsoft.com/office/powerpoint/2010/main" val="1640546993"/>
              </p:ext>
            </p:extLst>
          </p:nvPr>
        </p:nvGraphicFramePr>
        <p:xfrm>
          <a:off x="714369" y="4606045"/>
          <a:ext cx="10960173" cy="1737360"/>
        </p:xfrm>
        <a:graphic>
          <a:graphicData uri="http://schemas.openxmlformats.org/drawingml/2006/table">
            <a:tbl>
              <a:tblPr firstRow="1" bandRow="1">
                <a:tableStyleId>{68D230F3-CF80-4859-8CE7-A43EE81993B5}</a:tableStyleId>
              </a:tblPr>
              <a:tblGrid>
                <a:gridCol w="3653391">
                  <a:extLst>
                    <a:ext uri="{9D8B030D-6E8A-4147-A177-3AD203B41FA5}">
                      <a16:colId xmlns:a16="http://schemas.microsoft.com/office/drawing/2014/main" val="3490781476"/>
                    </a:ext>
                  </a:extLst>
                </a:gridCol>
                <a:gridCol w="3653391">
                  <a:extLst>
                    <a:ext uri="{9D8B030D-6E8A-4147-A177-3AD203B41FA5}">
                      <a16:colId xmlns:a16="http://schemas.microsoft.com/office/drawing/2014/main" val="261387002"/>
                    </a:ext>
                  </a:extLst>
                </a:gridCol>
                <a:gridCol w="3653391">
                  <a:extLst>
                    <a:ext uri="{9D8B030D-6E8A-4147-A177-3AD203B41FA5}">
                      <a16:colId xmlns:a16="http://schemas.microsoft.com/office/drawing/2014/main" val="3949616119"/>
                    </a:ext>
                  </a:extLst>
                </a:gridCol>
              </a:tblGrid>
              <a:tr h="1671935">
                <a:tc>
                  <a:txBody>
                    <a:bodyPr/>
                    <a:lstStyle/>
                    <a:p>
                      <a:r>
                        <a:rPr lang="en-US" sz="1200" dirty="0">
                          <a:solidFill>
                            <a:schemeClr val="accent6"/>
                          </a:solidFill>
                        </a:rPr>
                        <a:t>MARKET: Heightened competition for patients</a:t>
                      </a:r>
                    </a:p>
                    <a:p>
                      <a:endParaRPr lang="en-US" sz="1200" dirty="0">
                        <a:solidFill>
                          <a:schemeClr val="accent6"/>
                        </a:solidFill>
                      </a:endParaRPr>
                    </a:p>
                    <a:p>
                      <a:pPr marL="285750" indent="-285750">
                        <a:buFont typeface="Wingdings" pitchFamily="2" charset="2"/>
                        <a:buChar char="ü"/>
                      </a:pPr>
                      <a:r>
                        <a:rPr lang="en-US" sz="1200" dirty="0">
                          <a:solidFill>
                            <a:schemeClr val="accent6"/>
                          </a:solidFill>
                        </a:rPr>
                        <a:t>Current models of care falling short of patient needs</a:t>
                      </a:r>
                    </a:p>
                    <a:p>
                      <a:pPr marL="285750" indent="-285750">
                        <a:buFont typeface="Wingdings" pitchFamily="2" charset="2"/>
                        <a:buChar char="ü"/>
                      </a:pPr>
                      <a:endParaRPr lang="en-US" sz="1200" dirty="0">
                        <a:solidFill>
                          <a:schemeClr val="accent6"/>
                        </a:solidFill>
                      </a:endParaRPr>
                    </a:p>
                    <a:p>
                      <a:pPr marL="285750" indent="-285750">
                        <a:buFont typeface="Wingdings" pitchFamily="2" charset="2"/>
                        <a:buChar char="ü"/>
                      </a:pPr>
                      <a:r>
                        <a:rPr lang="en-US" sz="1200" dirty="0">
                          <a:solidFill>
                            <a:schemeClr val="accent6"/>
                          </a:solidFill>
                        </a:rPr>
                        <a:t>Growth amongst payors creates risk of heightened  administrative burdens and lower net reimbursement</a:t>
                      </a:r>
                    </a:p>
                    <a:p>
                      <a:pPr marL="285750" indent="-285750">
                        <a:buFont typeface="Wingdings" pitchFamily="2" charset="2"/>
                        <a:buChar char="ü"/>
                      </a:pPr>
                      <a:endParaRPr lang="en-US" sz="1200" dirty="0">
                        <a:solidFill>
                          <a:schemeClr val="accent6"/>
                        </a:solidFill>
                      </a:endParaRPr>
                    </a:p>
                  </a:txBody>
                  <a:tcPr/>
                </a:tc>
                <a:tc>
                  <a:txBody>
                    <a:bodyPr/>
                    <a:lstStyle/>
                    <a:p>
                      <a:r>
                        <a:rPr lang="en-US" sz="1200" dirty="0">
                          <a:solidFill>
                            <a:schemeClr val="accent6"/>
                          </a:solidFill>
                        </a:rPr>
                        <a:t>MEDICAL GROUP OPPORTUNITY: Balance access with clinical and cost outcomes</a:t>
                      </a:r>
                    </a:p>
                    <a:p>
                      <a:endParaRPr lang="en-US" sz="1200" dirty="0">
                        <a:solidFill>
                          <a:schemeClr val="accent6"/>
                        </a:solidFill>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chemeClr val="accent6"/>
                          </a:solidFill>
                        </a:rPr>
                        <a:t>Contract so that incentives are aligned – patient experience, clinical and cost outcomes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dirty="0">
                        <a:solidFill>
                          <a:schemeClr val="accent6"/>
                        </a:solidFill>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1200" dirty="0">
                          <a:solidFill>
                            <a:schemeClr val="accent6"/>
                          </a:solidFill>
                        </a:rPr>
                        <a:t>Collaborate with Payors to Grow in Partnership, potentially with subsidies</a:t>
                      </a:r>
                    </a:p>
                    <a:p>
                      <a:pPr marL="285750" indent="-285750">
                        <a:buFont typeface="Wingdings" pitchFamily="2" charset="2"/>
                        <a:buChar char="ü"/>
                      </a:pPr>
                      <a:endParaRPr lang="en-US" sz="1200" dirty="0">
                        <a:solidFill>
                          <a:schemeClr val="accent6"/>
                        </a:solidFill>
                      </a:endParaRPr>
                    </a:p>
                  </a:txBody>
                  <a:tcPr/>
                </a:tc>
                <a:tc>
                  <a:txBody>
                    <a:bodyPr/>
                    <a:lstStyle/>
                    <a:p>
                      <a:r>
                        <a:rPr lang="en-US" sz="1200" dirty="0">
                          <a:solidFill>
                            <a:schemeClr val="accent6"/>
                          </a:solidFill>
                        </a:rPr>
                        <a:t>TECHNOLOGY: Efficiency, effectiveness and outcomes</a:t>
                      </a:r>
                    </a:p>
                    <a:p>
                      <a:pPr marL="285750" indent="-285750">
                        <a:buFont typeface="Wingdings" pitchFamily="2" charset="2"/>
                        <a:buChar char="ü"/>
                      </a:pPr>
                      <a:endParaRPr lang="en-US" sz="1200" dirty="0">
                        <a:solidFill>
                          <a:schemeClr val="accent6"/>
                        </a:solidFill>
                      </a:endParaRPr>
                    </a:p>
                    <a:p>
                      <a:pPr marL="285750" indent="-285750">
                        <a:buFont typeface="Wingdings" pitchFamily="2" charset="2"/>
                        <a:buChar char="ü"/>
                      </a:pPr>
                      <a:r>
                        <a:rPr lang="en-US" sz="1200" dirty="0">
                          <a:solidFill>
                            <a:schemeClr val="accent6"/>
                          </a:solidFill>
                        </a:rPr>
                        <a:t>Data Connectivity and Synthesis</a:t>
                      </a:r>
                    </a:p>
                    <a:p>
                      <a:pPr marL="285750" indent="-285750">
                        <a:buFont typeface="Wingdings" pitchFamily="2" charset="2"/>
                        <a:buChar char="ü"/>
                      </a:pPr>
                      <a:r>
                        <a:rPr lang="en-US" sz="1200" dirty="0">
                          <a:solidFill>
                            <a:schemeClr val="accent6"/>
                          </a:solidFill>
                        </a:rPr>
                        <a:t>Rules-based Algorithms, Predictive Analytics and Artificial Intelligence</a:t>
                      </a:r>
                    </a:p>
                    <a:p>
                      <a:pPr marL="285750" indent="-285750">
                        <a:buFont typeface="Wingdings" pitchFamily="2" charset="2"/>
                        <a:buChar char="ü"/>
                      </a:pPr>
                      <a:r>
                        <a:rPr lang="en-US" sz="1200" dirty="0">
                          <a:solidFill>
                            <a:schemeClr val="accent6"/>
                          </a:solidFill>
                        </a:rPr>
                        <a:t>Guided Clinical Decision Making</a:t>
                      </a:r>
                    </a:p>
                    <a:p>
                      <a:pPr marL="285750" indent="-285750">
                        <a:buFont typeface="Wingdings" pitchFamily="2" charset="2"/>
                        <a:buChar char="ü"/>
                      </a:pPr>
                      <a:r>
                        <a:rPr lang="en-US" sz="1200" dirty="0">
                          <a:solidFill>
                            <a:schemeClr val="accent6"/>
                          </a:solidFill>
                        </a:rPr>
                        <a:t>Telemonitoring and Remote Patient Monitoring/Wearables</a:t>
                      </a:r>
                    </a:p>
                    <a:p>
                      <a:pPr marL="285750" indent="-285750">
                        <a:buFont typeface="Wingdings" pitchFamily="2" charset="2"/>
                        <a:buChar char="ü"/>
                      </a:pPr>
                      <a:r>
                        <a:rPr lang="en-US" sz="1200" dirty="0">
                          <a:solidFill>
                            <a:schemeClr val="accent6"/>
                          </a:solidFill>
                        </a:rPr>
                        <a:t>Virtual Medicine</a:t>
                      </a:r>
                    </a:p>
                  </a:txBody>
                  <a:tcPr/>
                </a:tc>
                <a:extLst>
                  <a:ext uri="{0D108BD9-81ED-4DB2-BD59-A6C34878D82A}">
                    <a16:rowId xmlns:a16="http://schemas.microsoft.com/office/drawing/2014/main" val="2040062538"/>
                  </a:ext>
                </a:extLst>
              </a:tr>
            </a:tbl>
          </a:graphicData>
        </a:graphic>
      </p:graphicFrame>
      <p:pic>
        <p:nvPicPr>
          <p:cNvPr id="11" name="Picture 10">
            <a:extLst>
              <a:ext uri="{FF2B5EF4-FFF2-40B4-BE49-F238E27FC236}">
                <a16:creationId xmlns:a16="http://schemas.microsoft.com/office/drawing/2014/main" id="{7EF96EEE-6D84-AF44-96FC-CA403B21AB2D}"/>
              </a:ext>
            </a:extLst>
          </p:cNvPr>
          <p:cNvPicPr>
            <a:picLocks noChangeAspect="1"/>
          </p:cNvPicPr>
          <p:nvPr/>
        </p:nvPicPr>
        <p:blipFill rotWithShape="1">
          <a:blip r:embed="rId5"/>
          <a:srcRect l="11801" t="9879" r="10374" b="5395"/>
          <a:stretch/>
        </p:blipFill>
        <p:spPr>
          <a:xfrm>
            <a:off x="1148716" y="1702897"/>
            <a:ext cx="3810206" cy="2810379"/>
          </a:xfrm>
          <a:prstGeom prst="rect">
            <a:avLst/>
          </a:prstGeom>
        </p:spPr>
        <p:style>
          <a:lnRef idx="2">
            <a:schemeClr val="dk1"/>
          </a:lnRef>
          <a:fillRef idx="1">
            <a:schemeClr val="lt1"/>
          </a:fillRef>
          <a:effectRef idx="0">
            <a:schemeClr val="dk1"/>
          </a:effectRef>
          <a:fontRef idx="minor">
            <a:schemeClr val="dk1"/>
          </a:fontRef>
        </p:style>
      </p:pic>
      <p:pic>
        <p:nvPicPr>
          <p:cNvPr id="12" name="Picture 11">
            <a:extLst>
              <a:ext uri="{FF2B5EF4-FFF2-40B4-BE49-F238E27FC236}">
                <a16:creationId xmlns:a16="http://schemas.microsoft.com/office/drawing/2014/main" id="{CF4B751C-7292-EA4C-A68B-CF11A863D7E3}"/>
              </a:ext>
            </a:extLst>
          </p:cNvPr>
          <p:cNvPicPr>
            <a:picLocks noChangeAspect="1"/>
          </p:cNvPicPr>
          <p:nvPr/>
        </p:nvPicPr>
        <p:blipFill rotWithShape="1">
          <a:blip r:embed="rId6"/>
          <a:srcRect l="5243" t="15938" r="6292" b="22860"/>
          <a:stretch/>
        </p:blipFill>
        <p:spPr>
          <a:xfrm>
            <a:off x="6031005" y="1702897"/>
            <a:ext cx="5293659" cy="2810379"/>
          </a:xfrm>
          <a:prstGeom prst="rect">
            <a:avLst/>
          </a:prstGeom>
        </p:spPr>
        <p:style>
          <a:lnRef idx="2">
            <a:schemeClr val="dk1"/>
          </a:lnRef>
          <a:fillRef idx="1">
            <a:schemeClr val="lt1"/>
          </a:fillRef>
          <a:effectRef idx="0">
            <a:schemeClr val="dk1"/>
          </a:effectRef>
          <a:fontRef idx="minor">
            <a:schemeClr val="dk1"/>
          </a:fontRef>
        </p:style>
      </p:pic>
      <p:graphicFrame>
        <p:nvGraphicFramePr>
          <p:cNvPr id="13" name="Table 12">
            <a:extLst>
              <a:ext uri="{FF2B5EF4-FFF2-40B4-BE49-F238E27FC236}">
                <a16:creationId xmlns:a16="http://schemas.microsoft.com/office/drawing/2014/main" id="{A1EDA6A7-9A41-894A-A08C-68B5D30529D1}"/>
              </a:ext>
            </a:extLst>
          </p:cNvPr>
          <p:cNvGraphicFramePr>
            <a:graphicFrameLocks noGrp="1"/>
          </p:cNvGraphicFramePr>
          <p:nvPr>
            <p:extLst>
              <p:ext uri="{D42A27DB-BD31-4B8C-83A1-F6EECF244321}">
                <p14:modId xmlns:p14="http://schemas.microsoft.com/office/powerpoint/2010/main" val="262657135"/>
              </p:ext>
            </p:extLst>
          </p:nvPr>
        </p:nvGraphicFramePr>
        <p:xfrm>
          <a:off x="928467" y="1218697"/>
          <a:ext cx="10549159" cy="383755"/>
        </p:xfrm>
        <a:graphic>
          <a:graphicData uri="http://schemas.openxmlformats.org/drawingml/2006/table">
            <a:tbl>
              <a:tblPr firstRow="1" bandRow="1">
                <a:tableStyleId>{FABFCF23-3B69-468F-B69F-88F6DE6A72F2}</a:tableStyleId>
              </a:tblPr>
              <a:tblGrid>
                <a:gridCol w="4851926">
                  <a:extLst>
                    <a:ext uri="{9D8B030D-6E8A-4147-A177-3AD203B41FA5}">
                      <a16:colId xmlns:a16="http://schemas.microsoft.com/office/drawing/2014/main" val="2761891409"/>
                    </a:ext>
                  </a:extLst>
                </a:gridCol>
                <a:gridCol w="5697233">
                  <a:extLst>
                    <a:ext uri="{9D8B030D-6E8A-4147-A177-3AD203B41FA5}">
                      <a16:colId xmlns:a16="http://schemas.microsoft.com/office/drawing/2014/main" val="4080134155"/>
                    </a:ext>
                  </a:extLst>
                </a:gridCol>
              </a:tblGrid>
              <a:tr h="383755">
                <a:tc>
                  <a:txBody>
                    <a:bodyPr/>
                    <a:lstStyle/>
                    <a:p>
                      <a:r>
                        <a:rPr lang="en-US" sz="1200" dirty="0"/>
                        <a:t>Shortfall of over 100K Physicians by 2030</a:t>
                      </a:r>
                    </a:p>
                  </a:txBody>
                  <a:tcPr anchor="ctr"/>
                </a:tc>
                <a:tc>
                  <a:txBody>
                    <a:bodyPr/>
                    <a:lstStyle/>
                    <a:p>
                      <a:r>
                        <a:rPr lang="en-US" sz="1200" dirty="0"/>
                        <a:t>State Exchange Coverage has More than Doubled across Demographics over 4 Years</a:t>
                      </a:r>
                    </a:p>
                  </a:txBody>
                  <a:tcPr anchor="ctr"/>
                </a:tc>
                <a:extLst>
                  <a:ext uri="{0D108BD9-81ED-4DB2-BD59-A6C34878D82A}">
                    <a16:rowId xmlns:a16="http://schemas.microsoft.com/office/drawing/2014/main" val="2796965972"/>
                  </a:ext>
                </a:extLst>
              </a:tr>
            </a:tbl>
          </a:graphicData>
        </a:graphic>
      </p:graphicFrame>
    </p:spTree>
    <p:extLst>
      <p:ext uri="{BB962C8B-B14F-4D97-AF65-F5344CB8AC3E}">
        <p14:creationId xmlns:p14="http://schemas.microsoft.com/office/powerpoint/2010/main" val="284523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B9C5C6C1-985D-164F-BB8F-85293CF6E06F}"/>
              </a:ext>
            </a:extLst>
          </p:cNvPr>
          <p:cNvPicPr>
            <a:picLocks noChangeAspect="1"/>
          </p:cNvPicPr>
          <p:nvPr/>
        </p:nvPicPr>
        <p:blipFill>
          <a:blip r:embed="rId3"/>
          <a:stretch>
            <a:fillRect/>
          </a:stretch>
        </p:blipFill>
        <p:spPr>
          <a:xfrm>
            <a:off x="4362449" y="1878752"/>
            <a:ext cx="3467100" cy="1282700"/>
          </a:xfrm>
          <a:prstGeom prst="rect">
            <a:avLst/>
          </a:prstGeom>
        </p:spPr>
      </p:pic>
      <p:pic>
        <p:nvPicPr>
          <p:cNvPr id="4" name="Picture 3" descr="A close up of a logo&#10;&#10;Description automatically generated">
            <a:extLst>
              <a:ext uri="{FF2B5EF4-FFF2-40B4-BE49-F238E27FC236}">
                <a16:creationId xmlns:a16="http://schemas.microsoft.com/office/drawing/2014/main" id="{EA05A9DF-2ECD-BF47-8C24-347EB741B212}"/>
              </a:ext>
            </a:extLst>
          </p:cNvPr>
          <p:cNvPicPr>
            <a:picLocks noChangeAspect="1"/>
          </p:cNvPicPr>
          <p:nvPr/>
        </p:nvPicPr>
        <p:blipFill>
          <a:blip r:embed="rId4"/>
          <a:stretch>
            <a:fillRect/>
          </a:stretch>
        </p:blipFill>
        <p:spPr>
          <a:xfrm>
            <a:off x="3942396" y="4033098"/>
            <a:ext cx="4307205" cy="1230630"/>
          </a:xfrm>
          <a:prstGeom prst="rect">
            <a:avLst/>
          </a:prstGeom>
        </p:spPr>
      </p:pic>
    </p:spTree>
    <p:extLst>
      <p:ext uri="{BB962C8B-B14F-4D97-AF65-F5344CB8AC3E}">
        <p14:creationId xmlns:p14="http://schemas.microsoft.com/office/powerpoint/2010/main" val="3925093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2866</TotalTime>
  <Words>1876</Words>
  <Application>Microsoft Macintosh PowerPoint</Application>
  <PresentationFormat>Widescreen</PresentationFormat>
  <Paragraphs>183</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Mathew J. White, J.D.</dc:creator>
  <cp:lastModifiedBy>Mathew J. White, J.D.</cp:lastModifiedBy>
  <cp:revision>34</cp:revision>
  <dcterms:created xsi:type="dcterms:W3CDTF">2019-09-23T15:48:33Z</dcterms:created>
  <dcterms:modified xsi:type="dcterms:W3CDTF">2019-12-12T20:41:40Z</dcterms:modified>
</cp:coreProperties>
</file>